
<file path=[Content_Types].xml><?xml version="1.0" encoding="utf-8"?>
<Types xmlns="http://schemas.openxmlformats.org/package/2006/content-types">
  <Default Extension="png" ContentType="image/png"/>
  <Default Extension="tiff" ContentType="image/tiff"/>
  <Default Extension="jpeg" ContentType="image/jpe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3"/>
    <p:sldId id="940" r:id="rId4"/>
    <p:sldId id="263" r:id="rId5"/>
    <p:sldId id="294" r:id="rId6"/>
    <p:sldId id="264" r:id="rId7"/>
    <p:sldId id="265" r:id="rId8"/>
    <p:sldId id="267" r:id="rId9"/>
    <p:sldId id="268" r:id="rId10"/>
    <p:sldId id="665" r:id="rId11"/>
    <p:sldId id="1112" r:id="rId12"/>
    <p:sldId id="269" r:id="rId13"/>
    <p:sldId id="300" r:id="rId14"/>
    <p:sldId id="1113" r:id="rId15"/>
    <p:sldId id="297" r:id="rId16"/>
    <p:sldId id="662" r:id="rId17"/>
    <p:sldId id="298" r:id="rId18"/>
    <p:sldId id="299" r:id="rId19"/>
    <p:sldId id="663" r:id="rId20"/>
    <p:sldId id="271" r:id="rId21"/>
    <p:sldId id="273" r:id="rId22"/>
    <p:sldId id="664" r:id="rId23"/>
    <p:sldId id="275" r:id="rId24"/>
    <p:sldId id="274" r:id="rId25"/>
    <p:sldId id="276" r:id="rId26"/>
    <p:sldId id="279" r:id="rId27"/>
    <p:sldId id="278" r:id="rId28"/>
    <p:sldId id="277" r:id="rId29"/>
    <p:sldId id="280" r:id="rId30"/>
    <p:sldId id="281" r:id="rId31"/>
    <p:sldId id="282" r:id="rId32"/>
    <p:sldId id="283" r:id="rId33"/>
    <p:sldId id="666" r:id="rId34"/>
    <p:sldId id="450" r:id="rId36"/>
    <p:sldId id="457" r:id="rId37"/>
    <p:sldId id="456" r:id="rId38"/>
    <p:sldId id="458" r:id="rId39"/>
    <p:sldId id="459" r:id="rId40"/>
    <p:sldId id="1042" r:id="rId41"/>
    <p:sldId id="1043" r:id="rId42"/>
    <p:sldId id="514" r:id="rId43"/>
    <p:sldId id="673" r:id="rId44"/>
    <p:sldId id="849" r:id="rId45"/>
    <p:sldId id="568" r:id="rId46"/>
    <p:sldId id="677" r:id="rId47"/>
    <p:sldId id="678" r:id="rId48"/>
    <p:sldId id="850" r:id="rId49"/>
    <p:sldId id="563" r:id="rId50"/>
    <p:sldId id="679" r:id="rId51"/>
    <p:sldId id="680" r:id="rId52"/>
    <p:sldId id="681" r:id="rId53"/>
    <p:sldId id="851" r:id="rId54"/>
    <p:sldId id="565" r:id="rId55"/>
    <p:sldId id="687" r:id="rId56"/>
    <p:sldId id="688" r:id="rId57"/>
    <p:sldId id="852" r:id="rId58"/>
    <p:sldId id="567" r:id="rId59"/>
    <p:sldId id="691" r:id="rId60"/>
    <p:sldId id="693" r:id="rId61"/>
    <p:sldId id="694" r:id="rId62"/>
    <p:sldId id="569" r:id="rId63"/>
    <p:sldId id="570" r:id="rId64"/>
    <p:sldId id="696" r:id="rId65"/>
    <p:sldId id="697" r:id="rId66"/>
    <p:sldId id="571" r:id="rId67"/>
    <p:sldId id="572" r:id="rId68"/>
    <p:sldId id="700" r:id="rId69"/>
    <p:sldId id="702" r:id="rId70"/>
    <p:sldId id="573" r:id="rId71"/>
    <p:sldId id="574" r:id="rId72"/>
    <p:sldId id="704" r:id="rId73"/>
    <p:sldId id="705" r:id="rId74"/>
    <p:sldId id="575" r:id="rId75"/>
    <p:sldId id="576" r:id="rId76"/>
    <p:sldId id="776" r:id="rId77"/>
    <p:sldId id="777" r:id="rId78"/>
    <p:sldId id="579" r:id="rId79"/>
    <p:sldId id="580" r:id="rId80"/>
    <p:sldId id="780" r:id="rId81"/>
    <p:sldId id="782" r:id="rId82"/>
    <p:sldId id="581" r:id="rId83"/>
    <p:sldId id="582" r:id="rId84"/>
    <p:sldId id="786" r:id="rId85"/>
    <p:sldId id="787" r:id="rId86"/>
    <p:sldId id="791" r:id="rId87"/>
    <p:sldId id="792" r:id="rId88"/>
    <p:sldId id="583" r:id="rId89"/>
    <p:sldId id="584" r:id="rId90"/>
    <p:sldId id="585" r:id="rId91"/>
    <p:sldId id="824" r:id="rId92"/>
    <p:sldId id="636" r:id="rId93"/>
    <p:sldId id="637" r:id="rId94"/>
    <p:sldId id="638" r:id="rId95"/>
    <p:sldId id="639" r:id="rId96"/>
    <p:sldId id="640" r:id="rId97"/>
    <p:sldId id="641" r:id="rId98"/>
    <p:sldId id="825" r:id="rId99"/>
    <p:sldId id="642" r:id="rId100"/>
    <p:sldId id="643" r:id="rId101"/>
    <p:sldId id="644" r:id="rId102"/>
    <p:sldId id="654" r:id="rId103"/>
    <p:sldId id="826" r:id="rId104"/>
    <p:sldId id="646" r:id="rId105"/>
    <p:sldId id="647" r:id="rId106"/>
    <p:sldId id="648" r:id="rId107"/>
    <p:sldId id="651" r:id="rId108"/>
    <p:sldId id="652" r:id="rId109"/>
    <p:sldId id="427" r:id="rId1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31" autoAdjust="0"/>
  </p:normalViewPr>
  <p:slideViewPr>
    <p:cSldViewPr>
      <p:cViewPr varScale="1">
        <p:scale>
          <a:sx n="94" d="100"/>
          <a:sy n="94" d="100"/>
        </p:scale>
        <p:origin x="-1230" y="-90"/>
      </p:cViewPr>
      <p:guideLst>
        <p:guide orient="horz" pos="2120"/>
        <p:guide pos="281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3" Type="http://schemas.openxmlformats.org/officeDocument/2006/relationships/tableStyles" Target="tableStyles.xml"/><Relationship Id="rId112" Type="http://schemas.openxmlformats.org/officeDocument/2006/relationships/viewProps" Target="viewProps.xml"/><Relationship Id="rId111" Type="http://schemas.openxmlformats.org/officeDocument/2006/relationships/presProps" Target="presProps.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p:cNvSpPr>
          <p:nvPr>
            <p:ph type="sldImg"/>
          </p:nvPr>
        </p:nvSpPr>
        <p:spPr/>
      </p:sp>
      <p:sp>
        <p:nvSpPr>
          <p:cNvPr id="4403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noTextEdit="1"/>
          </p:cNvSpPr>
          <p:nvPr>
            <p:ph type="sldImg"/>
          </p:nvPr>
        </p:nvSpPr>
        <p:spPr>
          <a:ln>
            <a:miter/>
          </a:ln>
        </p:spPr>
      </p:sp>
      <p:sp>
        <p:nvSpPr>
          <p:cNvPr id="15362" name="文本占位符 2"/>
          <p:cNvSpPr>
            <a:spLocks noGrp="1"/>
          </p:cNvSpPr>
          <p:nvPr>
            <p:ph type="body"/>
          </p:nvPr>
        </p:nvSpPr>
        <p:spPr/>
        <p:txBody>
          <a:bodyPr vert="horz" wrap="square" lIns="91440" tIns="45720" rIns="91440" bIns="45720" anchor="t"/>
          <a:p>
            <a:pPr lvl="0" eaLnBrk="1" hangingPunct="1"/>
            <a:r>
              <a:rPr lang="en-US" altLang="zh-CN" dirty="0"/>
              <a:t>“</a:t>
            </a:r>
            <a:r>
              <a:rPr lang="zh-CN" altLang="en-US" dirty="0"/>
              <a:t>讲好中国故事</a:t>
            </a:r>
            <a:r>
              <a:rPr lang="en-US" altLang="zh-CN" dirty="0"/>
              <a:t>”</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a:ln>
            <a:miter/>
          </a:ln>
        </p:spPr>
      </p:sp>
      <p:sp>
        <p:nvSpPr>
          <p:cNvPr id="17410" name="文本占位符 2"/>
          <p:cNvSpPr>
            <a:spLocks noGrp="1"/>
          </p:cNvSpPr>
          <p:nvPr>
            <p:ph type="body"/>
          </p:nvPr>
        </p:nvSpPr>
        <p:spPr/>
        <p:txBody>
          <a:bodyPr vert="horz" wrap="square" lIns="91440" tIns="45720" rIns="91440" bIns="45720" anchor="t"/>
          <a:p>
            <a:pPr lvl="0" eaLnBrk="1" hangingPunct="1"/>
            <a:r>
              <a:rPr lang="zh-CN" altLang="en-US" dirty="0"/>
              <a:t>国家关系体系包括三种：朝贡体系、殖民体系和条约体系</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TextEdit="1"/>
          </p:cNvSpPr>
          <p:nvPr>
            <p:ph type="sldImg"/>
          </p:nvPr>
        </p:nvSpPr>
        <p:spPr>
          <a:ln>
            <a:miter/>
          </a:ln>
        </p:spPr>
      </p:sp>
      <p:sp>
        <p:nvSpPr>
          <p:cNvPr id="37890"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TextEdit="1"/>
          </p:cNvSpPr>
          <p:nvPr>
            <p:ph type="sldImg"/>
          </p:nvPr>
        </p:nvSpPr>
        <p:spPr>
          <a:ln>
            <a:miter/>
          </a:ln>
        </p:spPr>
      </p:sp>
      <p:sp>
        <p:nvSpPr>
          <p:cNvPr id="39938"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标题占位符 1"/>
          <p:cNvSpPr txBox="1"/>
          <p:nvPr userDrawn="1"/>
        </p:nvSpPr>
        <p:spPr>
          <a:xfrm>
            <a:off x="899592" y="137318"/>
            <a:ext cx="4608512" cy="481299"/>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15616" y="137318"/>
            <a:ext cx="4608512" cy="481299"/>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052736"/>
            <a:ext cx="2057400" cy="507342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052736"/>
            <a:ext cx="6019800" cy="507342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标题占位符 1"/>
          <p:cNvSpPr txBox="1"/>
          <p:nvPr userDrawn="1"/>
        </p:nvSpPr>
        <p:spPr>
          <a:xfrm>
            <a:off x="899592" y="137318"/>
            <a:ext cx="4608512" cy="481299"/>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r>
              <a:rPr lang="zh-CN" altLang="en-US" smtClean="0"/>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版式">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116" y="855663"/>
            <a:ext cx="4140324" cy="79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地理.jpg"/>
          <p:cNvPicPr/>
          <p:nvPr userDrawn="1"/>
        </p:nvPicPr>
        <p:blipFill>
          <a:blip r:embed="rId3">
            <a:extLst>
              <a:ext uri="{28A0092B-C50C-407E-A947-70E740481C1C}">
                <a14:useLocalDpi xmlns:a14="http://schemas.microsoft.com/office/drawing/2010/main" val="0"/>
              </a:ext>
            </a:extLst>
          </a:blip>
          <a:stretch>
            <a:fillRect/>
          </a:stretch>
        </p:blipFill>
        <p:spPr bwMode="auto">
          <a:xfrm>
            <a:off x="0" y="1890617"/>
            <a:ext cx="9144000" cy="300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副标题 4"/>
          <p:cNvSpPr>
            <a:spLocks noGrp="1" noChangeArrowheads="1"/>
          </p:cNvSpPr>
          <p:nvPr>
            <p:ph type="subTitle" idx="4294967295" hasCustomPrompt="1"/>
          </p:nvPr>
        </p:nvSpPr>
        <p:spPr>
          <a:xfrm>
            <a:off x="3707904" y="3730625"/>
            <a:ext cx="4824909" cy="550863"/>
          </a:xfrm>
        </p:spPr>
        <p:txBody>
          <a:bodyPr/>
          <a:lstStyle>
            <a:lvl1pPr>
              <a:defRPr b="0">
                <a:solidFill>
                  <a:schemeClr val="tx1"/>
                </a:solidFill>
              </a:defRPr>
            </a:lvl1pPr>
          </a:lstStyle>
          <a:p>
            <a:pPr marL="0" indent="0" algn="r" eaLnBrk="1" hangingPunct="1">
              <a:buFont typeface="Arial" panose="020B0604020202020204" pitchFamily="34" charset="0"/>
              <a:buNone/>
            </a:pPr>
            <a:r>
              <a:rPr lang="zh-CN" altLang="en-US" sz="1800" b="1" dirty="0" smtClean="0">
                <a:solidFill>
                  <a:srgbClr val="000000"/>
                </a:solidFill>
              </a:rPr>
              <a:t>姓名处</a:t>
            </a:r>
            <a:endParaRPr lang="zh-CN" altLang="en-US" sz="1800" b="1" dirty="0" smtClean="0">
              <a:solidFill>
                <a:srgbClr val="000000"/>
              </a:solidFill>
            </a:endParaRPr>
          </a:p>
        </p:txBody>
      </p:sp>
      <p:sp>
        <p:nvSpPr>
          <p:cNvPr id="10" name="标题 3"/>
          <p:cNvSpPr>
            <a:spLocks noGrp="1" noChangeArrowheads="1"/>
          </p:cNvSpPr>
          <p:nvPr>
            <p:ph type="ctrTitle" idx="9"/>
          </p:nvPr>
        </p:nvSpPr>
        <p:spPr>
          <a:xfrm>
            <a:off x="3348038" y="2609850"/>
            <a:ext cx="5181600" cy="1036638"/>
          </a:xfrm>
        </p:spPr>
        <p:txBody>
          <a:bodyPr/>
          <a:lstStyle>
            <a:lvl1pPr>
              <a:defRPr>
                <a:solidFill>
                  <a:schemeClr val="tx1"/>
                </a:solidFill>
              </a:defRPr>
            </a:lvl1pPr>
          </a:lstStyle>
          <a:p>
            <a:pPr marL="0" indent="0" algn="r" eaLnBrk="1" hangingPunct="1"/>
            <a:endParaRPr lang="zh-CN" altLang="en-US" sz="3600" b="0" dirty="0" smtClean="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版式">
    <p:spTree>
      <p:nvGrpSpPr>
        <p:cNvPr id="1" name=""/>
        <p:cNvGrpSpPr/>
        <p:nvPr/>
      </p:nvGrpSpPr>
      <p:grpSpPr>
        <a:xfrm>
          <a:off x="0" y="0"/>
          <a:ext cx="0" cy="0"/>
          <a:chOff x="0" y="0"/>
          <a:chExt cx="0" cy="0"/>
        </a:xfrm>
      </p:grpSpPr>
      <p:sp>
        <p:nvSpPr>
          <p:cNvPr id="3" name="矩形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116" y="855663"/>
            <a:ext cx="4140324" cy="79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地理3.jpg"/>
          <p:cNvPicPr/>
          <p:nvPr userDrawn="1"/>
        </p:nvPicPr>
        <p:blipFill>
          <a:blip r:embed="rId3">
            <a:extLst>
              <a:ext uri="{28A0092B-C50C-407E-A947-70E740481C1C}">
                <a14:useLocalDpi xmlns:a14="http://schemas.microsoft.com/office/drawing/2010/main" val="0"/>
              </a:ext>
            </a:extLst>
          </a:blip>
          <a:stretch>
            <a:fillRect/>
          </a:stretch>
        </p:blipFill>
        <p:spPr bwMode="auto">
          <a:xfrm>
            <a:off x="0" y="1890617"/>
            <a:ext cx="9144000" cy="300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124200" y="6356350"/>
            <a:ext cx="2895600" cy="365125"/>
          </a:xfrm>
        </p:spPr>
        <p:txBody>
          <a:bodyPr/>
          <a:p>
            <a:pPr lvl="0" eaLnBrk="1" fontAlgn="base" hangingPunct="1"/>
            <a:endParaRPr lang="zh-CN" altLang="en-US" strike="noStrike" noProof="1" dirty="0"/>
          </a:p>
        </p:txBody>
      </p:sp>
      <p:sp>
        <p:nvSpPr>
          <p:cNvPr id="4" name="灯片编号占位符 3"/>
          <p:cNvSpPr>
            <a:spLocks noGrp="1"/>
          </p:cNvSpPr>
          <p:nvPr>
            <p:ph type="sldNum" sz="quarter" idx="12"/>
          </p:nvPr>
        </p:nvSpPr>
        <p:spPr>
          <a:xfrm>
            <a:off x="6553200" y="6356350"/>
            <a:ext cx="2133600" cy="365125"/>
          </a:xfrm>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标题占位符 1"/>
          <p:cNvSpPr txBox="1"/>
          <p:nvPr userDrawn="1"/>
        </p:nvSpPr>
        <p:spPr>
          <a:xfrm>
            <a:off x="899592" y="137318"/>
            <a:ext cx="4608512" cy="481299"/>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r>
              <a:rPr lang="zh-CN" altLang="en-US" smtClean="0"/>
              <a:t>单击此处编辑母版标题样式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占位符 1"/>
          <p:cNvSpPr>
            <a:spLocks noGrp="1"/>
          </p:cNvSpPr>
          <p:nvPr>
            <p:ph type="title"/>
          </p:nvPr>
        </p:nvSpPr>
        <p:spPr>
          <a:xfrm>
            <a:off x="899592" y="137318"/>
            <a:ext cx="4608512" cy="48129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8" name="标题占位符 1"/>
          <p:cNvSpPr>
            <a:spLocks noGrp="1"/>
          </p:cNvSpPr>
          <p:nvPr>
            <p:ph type="title"/>
          </p:nvPr>
        </p:nvSpPr>
        <p:spPr>
          <a:xfrm>
            <a:off x="899592" y="137318"/>
            <a:ext cx="4608512" cy="48129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5081736"/>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89391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8" name="标题占位符 1"/>
          <p:cNvSpPr txBox="1"/>
          <p:nvPr userDrawn="1"/>
        </p:nvSpPr>
        <p:spPr>
          <a:xfrm>
            <a:off x="899592" y="137318"/>
            <a:ext cx="4608512" cy="481299"/>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r>
              <a:rPr lang="zh-CN" altLang="en-US" smtClean="0"/>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GIF"/><Relationship Id="rId15" Type="http://schemas.openxmlformats.org/officeDocument/2006/relationships/image" Target="../media/image2.tiff"/><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15"/>
          <p:cNvSpPr/>
          <p:nvPr userDrawn="1"/>
        </p:nvSpPr>
        <p:spPr bwMode="auto">
          <a:xfrm>
            <a:off x="0" y="6583363"/>
            <a:ext cx="9144000" cy="274637"/>
          </a:xfrm>
          <a:prstGeom prst="rect">
            <a:avLst/>
          </a:prstGeom>
          <a:solidFill>
            <a:srgbClr val="000000">
              <a:alpha val="69019"/>
            </a:srgbClr>
          </a:solidFill>
          <a:ln>
            <a:noFill/>
          </a:ln>
          <a:extLst>
            <a:ext uri="{91240B29-F687-4F45-9708-019B960494DF}">
              <a14:hiddenLine xmlns:a14="http://schemas.microsoft.com/office/drawing/2010/main" w="9525">
                <a:solidFill>
                  <a:srgbClr val="000000"/>
                </a:solidFill>
                <a:miter lim="800000"/>
                <a:headEnd/>
                <a:tailEnd type="triangle" w="med" len="med"/>
              </a14:hiddenLine>
            </a:ext>
          </a:extLst>
        </p:spPr>
        <p:txBody>
          <a:bodyPr anchor="ctr"/>
          <a:lstStyle/>
          <a:p>
            <a:pPr marL="622300"/>
            <a:r>
              <a:rPr lang="en-US" altLang="zh-CN" sz="1500">
                <a:solidFill>
                  <a:srgbClr val="C4BD97"/>
                </a:solidFill>
                <a:ea typeface="黑体" panose="02010609060101010101" pitchFamily="2" charset="-122"/>
              </a:rPr>
              <a:t>GETS</a:t>
            </a:r>
            <a:r>
              <a:rPr lang="en-US" altLang="zh-CN" sz="1500">
                <a:solidFill>
                  <a:srgbClr val="C4BD97"/>
                </a:solidFill>
                <a:latin typeface="黑体" panose="02010609060101010101" pitchFamily="2" charset="-122"/>
                <a:ea typeface="黑体" panose="02010609060101010101" pitchFamily="2" charset="-122"/>
              </a:rPr>
              <a:t> </a:t>
            </a:r>
            <a:r>
              <a:rPr lang="zh-CN" altLang="en-US" sz="1500">
                <a:solidFill>
                  <a:srgbClr val="C4BD97"/>
                </a:solidFill>
                <a:latin typeface="黑体" panose="02010609060101010101" pitchFamily="2" charset="-122"/>
                <a:ea typeface="黑体" panose="02010609060101010101" pitchFamily="2" charset="-122"/>
              </a:rPr>
              <a:t>大教育</a:t>
            </a:r>
            <a:r>
              <a:rPr lang="en-US" altLang="en-US" sz="1500">
                <a:solidFill>
                  <a:srgbClr val="C4BD97"/>
                </a:solidFill>
                <a:latin typeface="黑体" panose="02010609060101010101" pitchFamily="2" charset="-122"/>
                <a:ea typeface="黑体" panose="02010609060101010101" pitchFamily="2" charset="-122"/>
              </a:rPr>
              <a:t>考试评价中心</a:t>
            </a:r>
            <a:endParaRPr lang="en-US" altLang="zh-CN" sz="1500">
              <a:solidFill>
                <a:srgbClr val="C4BD97"/>
              </a:solidFill>
              <a:latin typeface="黑体" panose="02010609060101010101" pitchFamily="2" charset="-122"/>
              <a:ea typeface="黑体" panose="02010609060101010101" pitchFamily="2" charset="-122"/>
            </a:endParaRPr>
          </a:p>
        </p:txBody>
      </p:sp>
      <p:pic>
        <p:nvPicPr>
          <p:cNvPr id="8" name="地理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6" y="17"/>
            <a:ext cx="9143987" cy="7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占位符 1"/>
          <p:cNvSpPr>
            <a:spLocks noGrp="1"/>
          </p:cNvSpPr>
          <p:nvPr>
            <p:ph type="title"/>
          </p:nvPr>
        </p:nvSpPr>
        <p:spPr>
          <a:xfrm>
            <a:off x="899592" y="137318"/>
            <a:ext cx="4608512" cy="48129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pic>
        <p:nvPicPr>
          <p:cNvPr id="10" name="图片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44208" y="164382"/>
            <a:ext cx="2232248" cy="42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4294967295"/>
          </p:nvPr>
        </p:nvSpPr>
        <p:spPr>
          <a:xfrm>
            <a:off x="713740" y="2462530"/>
            <a:ext cx="7941310" cy="1760220"/>
          </a:xfrm>
        </p:spPr>
        <p:txBody>
          <a:bodyPr>
            <a:normAutofit/>
            <a:scene3d>
              <a:camera prst="orthographicFront"/>
              <a:lightRig rig="threePt" dir="t"/>
            </a:scene3d>
          </a:bodyPr>
          <a:lstStyle/>
          <a:p>
            <a:pPr algn="r"/>
            <a:r>
              <a:rPr sz="5400" dirty="0">
                <a:ln w="12700">
                  <a:solidFill>
                    <a:schemeClr val="accent1"/>
                  </a:solidFill>
                  <a:prstDash val="solid"/>
                </a:ln>
                <a:solidFill>
                  <a:srgbClr val="FF0000"/>
                </a:solidFill>
                <a:effectLst>
                  <a:outerShdw dist="38100" dir="2640000" algn="bl" rotWithShape="0">
                    <a:schemeClr val="accent1"/>
                  </a:outerShdw>
                </a:effectLst>
              </a:rPr>
              <a:t>2018年高考历史试题评价</a:t>
            </a:r>
            <a:endParaRPr sz="540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 name="矩形 1"/>
          <p:cNvSpPr/>
          <p:nvPr/>
        </p:nvSpPr>
        <p:spPr>
          <a:xfrm>
            <a:off x="1630680" y="5203190"/>
            <a:ext cx="7024370" cy="645160"/>
          </a:xfrm>
          <a:prstGeom prst="rect">
            <a:avLst/>
          </a:prstGeom>
          <a:noFill/>
          <a:ln>
            <a:noFill/>
          </a:ln>
        </p:spPr>
        <p:txBody>
          <a:bodyPr wrap="none" rtlCol="0" anchor="t">
            <a:spAutoFit/>
          </a:bodyPr>
          <a:p>
            <a:pPr algn="ctr"/>
            <a:r>
              <a:rPr lang="zh-CN" altLang="en-US" sz="3600" b="1">
                <a:solidFill>
                  <a:schemeClr val="tx1"/>
                </a:solidFill>
                <a:effectLst>
                  <a:outerShdw blurRad="38100" dist="19050" dir="2700000" algn="tl" rotWithShape="0">
                    <a:schemeClr val="dk1">
                      <a:alpha val="40000"/>
                    </a:schemeClr>
                  </a:outerShdw>
                </a:effectLst>
              </a:rPr>
              <a:t>北京大教育考试评价中心    张彦华</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838835" y="6120130"/>
            <a:ext cx="8107045" cy="645160"/>
          </a:xfrm>
          <a:prstGeom prst="rect">
            <a:avLst/>
          </a:prstGeom>
          <a:noFill/>
          <a:ln>
            <a:noFill/>
          </a:ln>
        </p:spPr>
        <p:txBody>
          <a:bodyPr wrap="square" rtlCol="0" anchor="t">
            <a:spAutoFit/>
          </a:bodyPr>
          <a:p>
            <a:pPr algn="ctr" fontAlgn="base"/>
            <a:r>
              <a:rPr lang="en-US" altLang="zh-CN" sz="3600" b="1" strike="noStrike" noProof="1">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cs typeface="+mn-ea"/>
              </a:rPr>
              <a:t>QQ</a:t>
            </a:r>
            <a:r>
              <a:rPr lang="zh-CN" altLang="en-US" sz="3600" b="1" strike="noStrike" noProof="1">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cs typeface="+mn-ea"/>
              </a:rPr>
              <a:t>：</a:t>
            </a:r>
            <a:r>
              <a:rPr lang="en-US" altLang="zh-CN" sz="3600" b="1" strike="noStrike" noProof="1">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cs typeface="+mn-ea"/>
              </a:rPr>
              <a:t>919011463       Tel:  15936298237</a:t>
            </a:r>
            <a:endParaRPr lang="en-US" altLang="zh-CN" sz="3600" b="1" strike="noStrike" noProof="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7965" y="767715"/>
            <a:ext cx="8659495" cy="5015865"/>
          </a:xfrm>
          <a:prstGeom prst="rect">
            <a:avLst/>
          </a:prstGeom>
          <a:noFill/>
          <a:ln w="9525">
            <a:noFill/>
          </a:ln>
        </p:spPr>
        <p:txBody>
          <a:bodyPr wrap="square">
            <a:spAutoFit/>
          </a:bodyPr>
          <a:p>
            <a:pPr marL="254000" indent="-254000"/>
            <a:r>
              <a:rPr lang="en-US" altLang="zh-CN" sz="2000" b="1">
                <a:solidFill>
                  <a:srgbClr val="181DDB"/>
                </a:solidFill>
                <a:ea typeface="宋体" panose="02010600030101010101" pitchFamily="2" charset="-122"/>
              </a:rPr>
              <a:t> </a:t>
            </a:r>
            <a:r>
              <a:rPr lang="zh-CN" sz="2000" b="1">
                <a:solidFill>
                  <a:srgbClr val="181DDB"/>
                </a:solidFill>
                <a:ea typeface="宋体" panose="02010600030101010101" pitchFamily="2" charset="-122"/>
              </a:rPr>
              <a:t>（2018年海南卷，22）</a:t>
            </a:r>
            <a:r>
              <a:rPr lang="zh-CN" sz="2000" b="1">
                <a:ea typeface="宋体" panose="02010600030101010101" pitchFamily="2" charset="-122"/>
              </a:rPr>
              <a:t>阅读材料，完成下列要求。（15分）</a:t>
            </a:r>
            <a:endParaRPr lang="zh-CN" sz="2000" b="1">
              <a:ea typeface="宋体" panose="02010600030101010101" pitchFamily="2" charset="-122"/>
            </a:endParaRPr>
          </a:p>
          <a:p>
            <a:pPr marL="254000" indent="-254000"/>
            <a:r>
              <a:rPr lang="zh-CN" sz="2000" b="1">
                <a:latin typeface="黑体" panose="02010609060101010101" pitchFamily="2" charset="-122"/>
                <a:ea typeface="黑体" panose="02010609060101010101" pitchFamily="2" charset="-122"/>
              </a:rPr>
              <a:t>材料</a:t>
            </a:r>
            <a:r>
              <a:rPr lang="en-US" sz="2000" b="1">
                <a:latin typeface="宋体" panose="02010600030101010101" pitchFamily="2" charset="-122"/>
                <a:ea typeface="宋体" panose="02010600030101010101" pitchFamily="2" charset="-122"/>
              </a:rPr>
              <a:t> </a:t>
            </a:r>
            <a:r>
              <a:rPr lang="zh-CN" sz="2000" b="1">
                <a:latin typeface="楷体" panose="02010609060101010101" charset="-122"/>
                <a:ea typeface="楷体" panose="02010609060101010101" charset="-122"/>
                <a:cs typeface="楷体" panose="02010609060101010101" charset="-122"/>
              </a:rPr>
              <a:t>（共产主义）能够解决世界的乱象，为什么中国不可以找他来作救时的良方……适用资本主义的方法来开发实业，其结果不仅使中国变为舶来品的销卖场，且会使中国各地布满了外国的资本家……欲求保存这个产业革命后的优点而消除其毒，则除变更经济制度外实无他道……一旦革命告成，政权落到劳动阶级的手里，那时候乃得言共产主义发达实业的方法。因为政权在一个生产阶级手中掌着，并且要消灭阶级界限……联合起全世界的劳动者来消灭这个竞争和侵略的野心，而产出共同生产的大计划。共产主义发达实业之大计在此，由此乃能使产业集中，大规模生产得以实现，科学为全人类效力，而人类才得脱去物质上的束缚，发展自如……共产主义在全世界，尤其是中国，实负有变更经济制度的伟大使命。</a:t>
            </a:r>
            <a:r>
              <a:rPr lang="zh-CN" sz="2000" b="1">
                <a:ea typeface="宋体" panose="02010600030101010101" pitchFamily="2" charset="-122"/>
              </a:rPr>
              <a:t>                                                  ——摘自周恩来《共产主义与中国》（1922年）</a:t>
            </a:r>
            <a:endParaRPr lang="zh-CN" sz="2000" b="0">
              <a:ea typeface="宋体" panose="02010600030101010101" pitchFamily="2" charset="-122"/>
            </a:endParaRPr>
          </a:p>
          <a:p>
            <a:pPr marL="254000" indent="-254000"/>
            <a:r>
              <a:rPr lang="zh-CN" sz="2000" b="1">
                <a:ea typeface="宋体" panose="02010600030101010101" pitchFamily="2" charset="-122"/>
              </a:rPr>
              <a:t>       （1）根据材料并结合所学知识，概括周恩来写作上文的历史背景。（10分）       （2）根据材料并结合所学知识，说明周恩来认为共产主义是“救时的良方”的原因。（5分）</a:t>
            </a:r>
            <a:endParaRPr lang="zh-CN" altLang="en-US" sz="2000" b="1"/>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811973" y="1257300"/>
            <a:ext cx="5288280" cy="701040"/>
          </a:xfrm>
          <a:prstGeom prst="rect">
            <a:avLst/>
          </a:prstGeom>
          <a:noFill/>
          <a:ln>
            <a:noFill/>
          </a:ln>
        </p:spPr>
        <p:txBody>
          <a:bodyPr wrap="none" rtlCol="0" anchor="t">
            <a:spAutoFit/>
          </a:bodyPr>
          <a:p>
            <a:pPr algn="ctr" fontAlgn="base"/>
            <a:r>
              <a:rPr lang="zh-CN" altLang="en-US" sz="4000" b="1" strike="noStrike"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rPr>
              <a:t>探究性开放性试题揭秘</a:t>
            </a:r>
            <a:endParaRPr lang="zh-CN" altLang="en-US" sz="4000" b="1" strike="noStrike"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endParaRPr>
          </a:p>
        </p:txBody>
      </p:sp>
      <p:sp>
        <p:nvSpPr>
          <p:cNvPr id="3" name="矩形 2"/>
          <p:cNvSpPr/>
          <p:nvPr/>
        </p:nvSpPr>
        <p:spPr>
          <a:xfrm>
            <a:off x="1507807" y="2529840"/>
            <a:ext cx="5897245" cy="579120"/>
          </a:xfrm>
          <a:prstGeom prst="rect">
            <a:avLst/>
          </a:prstGeom>
          <a:noFill/>
          <a:ln>
            <a:noFill/>
          </a:ln>
        </p:spPr>
        <p:txBody>
          <a:bodyPr wrap="none" rtlCol="0" anchor="t">
            <a:spAutoFit/>
          </a:bodyPr>
          <a:p>
            <a:pPr algn="ctr" fontAlgn="base"/>
            <a:r>
              <a:rPr lang="zh-CN" altLang="en-US" sz="32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ea"/>
              </a:rPr>
              <a:t>观念升华：答案多元</a:t>
            </a:r>
            <a:r>
              <a:rPr lang="zh-CN" altLang="en-US" sz="32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Arial" panose="020B0604020202020204" pitchFamily="34" charset="0"/>
              </a:rPr>
              <a:t>→问题多元</a:t>
            </a:r>
            <a:endParaRPr lang="zh-CN" altLang="en-US" sz="3200" b="1" strike="noStrike" noProof="1">
              <a:ln w="22225">
                <a:solidFill>
                  <a:schemeClr val="accent2"/>
                </a:solidFill>
                <a:prstDash val="solid"/>
              </a:ln>
              <a:solidFill>
                <a:schemeClr val="accent2">
                  <a:lumMod val="40000"/>
                  <a:lumOff val="60000"/>
                </a:schemeClr>
              </a:solidFill>
              <a:effectLst/>
              <a:cs typeface="Arial" panose="020B0604020202020204" pitchFamily="34" charset="0"/>
            </a:endParaRPr>
          </a:p>
        </p:txBody>
      </p:sp>
      <p:sp>
        <p:nvSpPr>
          <p:cNvPr id="4" name="矩形 3"/>
          <p:cNvSpPr/>
          <p:nvPr/>
        </p:nvSpPr>
        <p:spPr>
          <a:xfrm>
            <a:off x="1508125" y="3549650"/>
            <a:ext cx="5082540" cy="579120"/>
          </a:xfrm>
          <a:prstGeom prst="rect">
            <a:avLst/>
          </a:prstGeom>
          <a:noFill/>
          <a:ln>
            <a:noFill/>
          </a:ln>
        </p:spPr>
        <p:txBody>
          <a:bodyPr wrap="none" rtlCol="0" anchor="t">
            <a:spAutoFit/>
          </a:bodyPr>
          <a:p>
            <a:pPr algn="ctr" fontAlgn="base"/>
            <a:r>
              <a:rPr lang="zh-CN" altLang="en-US" sz="32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ea"/>
              </a:rPr>
              <a:t>创新教学：史料研习新思路</a:t>
            </a:r>
            <a:endParaRPr lang="zh-CN" altLang="en-US" sz="3200" b="1" strike="noStrike" noProof="1">
              <a:ln w="22225">
                <a:solidFill>
                  <a:schemeClr val="accent2"/>
                </a:solidFill>
                <a:prstDash val="solid"/>
              </a:ln>
              <a:solidFill>
                <a:schemeClr val="accent2">
                  <a:lumMod val="40000"/>
                  <a:lumOff val="60000"/>
                </a:schemeClr>
              </a:solidFill>
              <a:effectLst/>
            </a:endParaRPr>
          </a:p>
        </p:txBody>
      </p:sp>
      <p:sp>
        <p:nvSpPr>
          <p:cNvPr id="5" name="矩形 4"/>
          <p:cNvSpPr/>
          <p:nvPr/>
        </p:nvSpPr>
        <p:spPr>
          <a:xfrm>
            <a:off x="1506535" y="4633594"/>
            <a:ext cx="5490845" cy="579120"/>
          </a:xfrm>
          <a:prstGeom prst="rect">
            <a:avLst/>
          </a:prstGeom>
          <a:noFill/>
          <a:ln>
            <a:noFill/>
          </a:ln>
        </p:spPr>
        <p:txBody>
          <a:bodyPr wrap="none" rtlCol="0" anchor="t">
            <a:spAutoFit/>
          </a:bodyPr>
          <a:p>
            <a:pPr algn="ctr" fontAlgn="base"/>
            <a:r>
              <a:rPr lang="zh-CN" altLang="en-US" sz="32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ea"/>
              </a:rPr>
              <a:t>激活思维：多角度理解和设计</a:t>
            </a:r>
            <a:endParaRPr lang="zh-CN" altLang="en-US" sz="3200" b="1" strike="noStrike" noProof="1">
              <a:ln w="22225">
                <a:solidFill>
                  <a:schemeClr val="accent2"/>
                </a:solidFill>
                <a:prstDash val="solid"/>
              </a:ln>
              <a:solidFill>
                <a:schemeClr val="accent2">
                  <a:lumMod val="40000"/>
                  <a:lumOff val="60000"/>
                </a:schemeClr>
              </a:solidFill>
              <a:effectLst/>
            </a:endParaRPr>
          </a:p>
        </p:txBody>
      </p:sp>
    </p:spTree>
  </p:cSld>
  <p:clrMapOvr>
    <a:masterClrMapping/>
  </p:clrMapOvr>
  <p:transition>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nvSpPr>
        <p:spPr>
          <a:xfrm>
            <a:off x="579755" y="2386965"/>
            <a:ext cx="7858125" cy="995680"/>
          </a:xfrm>
          <a:prstGeom prst="rect">
            <a:avLst/>
          </a:prstGeom>
        </p:spPr>
        <p:txBody>
          <a:bodyPr vert="horz" lIns="91440" tIns="45720" rIns="91440" bIns="45720" rtlCol="0" anchor="ctr">
            <a:normAutofit lnSpcReduction="10000"/>
            <a:scene3d>
              <a:camera prst="orthographicFront"/>
              <a:lightRig rig="threePt" dir="t"/>
            </a:scene3d>
          </a:bodyP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r>
              <a:rPr lang="zh-CN" altLang="en-US" sz="3200">
                <a:solidFill>
                  <a:schemeClr val="tx1"/>
                </a:solidFill>
                <a:effectLst>
                  <a:outerShdw blurRad="38100" dist="19050" dir="2700000" algn="tl" rotWithShape="0">
                    <a:schemeClr val="dk1">
                      <a:alpha val="40000"/>
                    </a:schemeClr>
                  </a:outerShdw>
                </a:effectLst>
              </a:rPr>
              <a:t>（</a:t>
            </a:r>
            <a:r>
              <a:rPr lang="en-US" altLang="zh-CN" sz="3200">
                <a:solidFill>
                  <a:schemeClr val="tx1"/>
                </a:solidFill>
                <a:effectLst>
                  <a:outerShdw blurRad="38100" dist="19050" dir="2700000" algn="tl" rotWithShape="0">
                    <a:schemeClr val="dk1">
                      <a:alpha val="40000"/>
                    </a:schemeClr>
                  </a:outerShdw>
                </a:effectLst>
              </a:rPr>
              <a:t>14</a:t>
            </a:r>
            <a:r>
              <a:rPr lang="zh-CN" altLang="en-US" sz="3200">
                <a:solidFill>
                  <a:schemeClr val="tx1"/>
                </a:solidFill>
                <a:effectLst>
                  <a:outerShdw blurRad="38100" dist="19050" dir="2700000" algn="tl" rotWithShape="0">
                    <a:schemeClr val="dk1">
                      <a:alpha val="40000"/>
                    </a:schemeClr>
                  </a:outerShdw>
                </a:effectLst>
              </a:rPr>
              <a:t>）高考第</a:t>
            </a:r>
            <a:r>
              <a:rPr lang="en-US" altLang="zh-CN" sz="3200">
                <a:solidFill>
                  <a:schemeClr val="tx1"/>
                </a:solidFill>
                <a:effectLst>
                  <a:outerShdw blurRad="38100" dist="19050" dir="2700000" algn="tl" rotWithShape="0">
                    <a:schemeClr val="dk1">
                      <a:alpha val="40000"/>
                    </a:schemeClr>
                  </a:outerShdw>
                </a:effectLst>
              </a:rPr>
              <a:t>45</a:t>
            </a:r>
            <a:r>
              <a:rPr lang="zh-CN" altLang="en-US" sz="3200">
                <a:solidFill>
                  <a:schemeClr val="tx1"/>
                </a:solidFill>
                <a:effectLst>
                  <a:outerShdw blurRad="38100" dist="19050" dir="2700000" algn="tl" rotWithShape="0">
                    <a:schemeClr val="dk1">
                      <a:alpha val="40000"/>
                    </a:schemeClr>
                  </a:outerShdw>
                </a:effectLst>
              </a:rPr>
              <a:t>题（选考</a:t>
            </a:r>
            <a:r>
              <a:rPr lang="en-US" altLang="zh-CN" sz="3200">
                <a:solidFill>
                  <a:schemeClr val="tx1"/>
                </a:solidFill>
                <a:effectLst>
                  <a:outerShdw blurRad="38100" dist="19050" dir="2700000" algn="tl" rotWithShape="0">
                    <a:schemeClr val="dk1">
                      <a:alpha val="40000"/>
                    </a:schemeClr>
                  </a:outerShdw>
                </a:effectLst>
              </a:rPr>
              <a:t>-</a:t>
            </a:r>
            <a:r>
              <a:rPr lang="zh-CN" altLang="en-US" sz="3200">
                <a:solidFill>
                  <a:schemeClr val="tx1"/>
                </a:solidFill>
                <a:effectLst>
                  <a:outerShdw blurRad="38100" dist="19050" dir="2700000" algn="tl" rotWithShape="0">
                    <a:schemeClr val="dk1">
                      <a:alpha val="40000"/>
                    </a:schemeClr>
                  </a:outerShdw>
                </a:effectLst>
              </a:rPr>
              <a:t>改革）命题规律</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266700" y="1792605"/>
          <a:ext cx="8609965" cy="4497070"/>
        </p:xfrm>
        <a:graphic>
          <a:graphicData uri="http://schemas.openxmlformats.org/drawingml/2006/table">
            <a:tbl>
              <a:tblPr firstRow="1" bandRow="1">
                <a:tableStyleId>{5940675A-B579-460E-94D1-54222C63F5DA}</a:tableStyleId>
              </a:tblPr>
              <a:tblGrid>
                <a:gridCol w="433705"/>
                <a:gridCol w="1416050"/>
                <a:gridCol w="2021840"/>
                <a:gridCol w="2019935"/>
                <a:gridCol w="1991360"/>
                <a:gridCol w="727075"/>
              </a:tblGrid>
              <a:tr h="453390">
                <a:tc gridSpan="2">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考查范围</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时间及卷别</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关联知识</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命题角度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难度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6">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古</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史  </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latin typeface="宋体" panose="02010600030101010101" pitchFamily="2" charset="-122"/>
                          <a:ea typeface="宋体" panose="02010600030101010101" pitchFamily="2" charset="-122"/>
                        </a:rPr>
                        <a:t> </a:t>
                      </a:r>
                      <a:endParaRPr lang="en-US" altLang="zh-CN" sz="1600" b="1">
                        <a:latin typeface="宋体" panose="02010600030101010101" pitchFamily="2" charset="-122"/>
                        <a:ea typeface="宋体" panose="02010600030101010101" pitchFamily="2" charset="-122"/>
                      </a:endParaRPr>
                    </a:p>
                    <a:p>
                      <a:pPr indent="0" algn="ctr">
                        <a:buNone/>
                      </a:pPr>
                      <a:r>
                        <a:rPr lang="en-US" altLang="zh-CN" sz="1600" b="1">
                          <a:latin typeface="宋体" panose="02010600030101010101" pitchFamily="2" charset="-122"/>
                          <a:ea typeface="宋体" panose="02010600030101010101" pitchFamily="2" charset="-122"/>
                        </a:rPr>
                        <a:t> </a:t>
                      </a:r>
                      <a:endParaRPr lang="en-US" altLang="zh-CN" sz="1600" b="1">
                        <a:latin typeface="宋体" panose="02010600030101010101" pitchFamily="2" charset="-122"/>
                        <a:ea typeface="宋体" panose="02010600030101010101" pitchFamily="2" charset="-122"/>
                      </a:endParaRPr>
                    </a:p>
                    <a:p>
                      <a:pPr indent="0" algn="ctr">
                        <a:buNone/>
                      </a:pPr>
                      <a:r>
                        <a:rPr lang="en-US" altLang="zh-CN" sz="1600" b="1">
                          <a:latin typeface="宋体" panose="02010600030101010101" pitchFamily="2" charset="-122"/>
                          <a:ea typeface="宋体" panose="02010600030101010101" pitchFamily="2" charset="-122"/>
                        </a:rPr>
                        <a:t> </a:t>
                      </a:r>
                      <a:endParaRPr lang="en-US" altLang="zh-CN" sz="1600" b="1">
                        <a:latin typeface="宋体" panose="02010600030101010101" pitchFamily="2" charset="-122"/>
                        <a:ea typeface="宋体" panose="02010600030101010101" pitchFamily="2" charset="-122"/>
                      </a:endParaRPr>
                    </a:p>
                    <a:p>
                      <a:pPr indent="0" algn="ctr">
                        <a:buNone/>
                      </a:pPr>
                      <a:r>
                        <a:rPr lang="en-US" altLang="zh-CN" sz="1600" b="1">
                          <a:latin typeface="宋体" panose="02010600030101010101" pitchFamily="2" charset="-122"/>
                          <a:ea typeface="宋体" panose="02010600030101010101" pitchFamily="2" charset="-122"/>
                        </a:rPr>
                        <a:t> </a:t>
                      </a:r>
                      <a:endParaRPr lang="en-US" altLang="zh-CN" sz="1600" b="1">
                        <a:latin typeface="宋体" panose="02010600030101010101" pitchFamily="2" charset="-122"/>
                        <a:ea typeface="宋体" panose="02010600030101010101" pitchFamily="2" charset="-122"/>
                      </a:endParaRPr>
                    </a:p>
                    <a:p>
                      <a:pPr indent="0" algn="ctr">
                        <a:buNone/>
                      </a:pPr>
                      <a:r>
                        <a:rPr lang="en-US" altLang="zh-CN" sz="1600" b="1">
                          <a:latin typeface="宋体" panose="02010600030101010101" pitchFamily="2" charset="-122"/>
                          <a:ea typeface="宋体" panose="02010600030101010101" pitchFamily="2" charset="-122"/>
                        </a:rPr>
                        <a:t> </a:t>
                      </a:r>
                      <a:endParaRPr 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汉武帝年号改革</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2018·全国I卷</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汉代中央集权的巩固</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说明区别；简析意义</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魏晋法律改革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2014·新课标卷I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汉至魏晋政治制度、儒家思想成为正统</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概括特点；说明影响</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南朝山泽管理制度改革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2014·新课标卷II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江南经济的发展和经济重心的南移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概括背景；说明作用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0.56</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孝文帝庙号改革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2016·新课标卷III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北魏孝文帝改革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概括内容；简析意义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唐初币制改革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2015·新课标卷I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中国古代商业的发展</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概括内容；简析意义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0.51</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隋代法律改革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2017·新课标卷III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汉到元政治制度的演变</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概括特点；简析意义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5537" name="标题 3"/>
          <p:cNvSpPr>
            <a:spLocks noGrp="1"/>
          </p:cNvSpPr>
          <p:nvPr/>
        </p:nvSpPr>
        <p:spPr>
          <a:xfrm>
            <a:off x="803275" y="970280"/>
            <a:ext cx="7537450" cy="482600"/>
          </a:xfrm>
          <a:prstGeom prst="rect">
            <a:avLst/>
          </a:prstGeom>
          <a:noFill/>
          <a:ln w="9525">
            <a:noFill/>
          </a:ln>
        </p:spPr>
        <p:txBody>
          <a:bodyPr vert="horz" lIns="91440" tIns="45720" rIns="91440" bIns="45720" anchor="ct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pPr algn="ctr"/>
            <a:r>
              <a:rPr lang="en-US" altLang="zh-CN" sz="2400" b="1">
                <a:solidFill>
                  <a:srgbClr val="FF0000"/>
                </a:solidFill>
              </a:rPr>
              <a:t>2010-2018</a:t>
            </a:r>
            <a:r>
              <a:rPr lang="zh-CN" altLang="en-US" sz="2400" b="1">
                <a:solidFill>
                  <a:srgbClr val="FF0000"/>
                </a:solidFill>
              </a:rPr>
              <a:t>年高考全国卷选考</a:t>
            </a:r>
            <a:r>
              <a:rPr lang="en-US" altLang="zh-CN" sz="2400" b="1">
                <a:solidFill>
                  <a:srgbClr val="FF0000"/>
                </a:solidFill>
              </a:rPr>
              <a:t>-</a:t>
            </a:r>
            <a:r>
              <a:rPr lang="zh-CN" altLang="en-US" sz="2400" b="1">
                <a:solidFill>
                  <a:srgbClr val="FF0000"/>
                </a:solidFill>
              </a:rPr>
              <a:t>改革试题概览</a:t>
            </a:r>
            <a:endParaRPr lang="zh-CN" altLang="en-US" sz="2400" b="1">
              <a:solidFill>
                <a:srgbClr val="FF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429260" y="1146175"/>
          <a:ext cx="8371205" cy="4402455"/>
        </p:xfrm>
        <a:graphic>
          <a:graphicData uri="http://schemas.openxmlformats.org/drawingml/2006/table">
            <a:tbl>
              <a:tblPr firstRow="1" bandRow="1">
                <a:tableStyleId>{5940675A-B579-460E-94D1-54222C63F5DA}</a:tableStyleId>
              </a:tblPr>
              <a:tblGrid>
                <a:gridCol w="797560"/>
                <a:gridCol w="1366520"/>
                <a:gridCol w="1812290"/>
                <a:gridCol w="2105025"/>
                <a:gridCol w="1670321"/>
                <a:gridCol w="619489"/>
              </a:tblGrid>
              <a:tr h="358775">
                <a:tc gridSpan="2">
                  <a:txBody>
                    <a:bodyPr/>
                    <a:p>
                      <a:pPr indent="0" algn="ctr">
                        <a:buNone/>
                      </a:pPr>
                      <a:r>
                        <a:rPr lang="en-US" altLang="zh-CN" sz="1600" b="1">
                          <a:latin typeface="宋体" panose="02010600030101010101" pitchFamily="2" charset="-122"/>
                          <a:ea typeface="宋体" panose="02010600030101010101" pitchFamily="2" charset="-122"/>
                        </a:rPr>
                        <a:t>考查范围</a:t>
                      </a:r>
                      <a:endParaRPr lang="en-US" alt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时间及卷别</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关联知识</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命题角度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难度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rowSpan="6">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中</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古</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史</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唐初谱牒改革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2016·新课标卷I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必修古代选官制度和选修模块的唐太宗</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指出内容；说明意义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0.50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第五琦与刘晏盐法改革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2010·新课标卷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唐朝后期政局、古代商业发展和经济政策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指出不同之处；说明意义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两税法改革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2013·新课标卷II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古代农业的发展和经济政策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概括背景；说明作用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0.56</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北宋租佃制规定及青苗法</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2009·新课标卷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宋代的土地制度和王安石变法</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概括目的；分析背景</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0.39</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盟旗制度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2011·新课标卷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清朝中央集权的加强</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指出区别；简析作用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0.47</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清养廉银制度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2015·新课标卷II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清朝中央集权的加强</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概括原因；简析作用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0.61</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304800" y="1479550"/>
          <a:ext cx="8524240" cy="3836670"/>
        </p:xfrm>
        <a:graphic>
          <a:graphicData uri="http://schemas.openxmlformats.org/drawingml/2006/table">
            <a:tbl>
              <a:tblPr firstRow="1" bandRow="1">
                <a:tableStyleId>{5940675A-B579-460E-94D1-54222C63F5DA}</a:tableStyleId>
              </a:tblPr>
              <a:tblGrid>
                <a:gridCol w="665480"/>
                <a:gridCol w="1373505"/>
                <a:gridCol w="1350645"/>
                <a:gridCol w="2113280"/>
                <a:gridCol w="2338705"/>
                <a:gridCol w="682625"/>
              </a:tblGrid>
              <a:tr h="476250">
                <a:tc gridSpan="2">
                  <a:txBody>
                    <a:bodyPr/>
                    <a:p>
                      <a:pPr indent="0" algn="ctr">
                        <a:buNone/>
                      </a:pPr>
                      <a:r>
                        <a:rPr lang="en-US" altLang="zh-CN" sz="1600" b="1">
                          <a:latin typeface="宋体" panose="02010600030101010101" pitchFamily="2" charset="-122"/>
                          <a:ea typeface="宋体" panose="02010600030101010101" pitchFamily="2" charset="-122"/>
                        </a:rPr>
                        <a:t>考查范围</a:t>
                      </a:r>
                      <a:endParaRPr lang="en-US" alt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时间及卷别</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关联知识</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命题角度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难度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325">
                <a:tc rowSpan="4">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近</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史</a:t>
                      </a:r>
                      <a:endParaRPr 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湖南保卫局的创办</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2018·II</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戊戌变法</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简析原因；说明不同</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498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清末军事改革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2016·II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辛亥革命的背景</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指出特点；简评影响</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清末北京街道管理改革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2017·II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近现代社会生活的变迁</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概括原因；简析困难及启示</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清末新政</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2013·课</a:t>
                      </a:r>
                      <a:r>
                        <a:rPr lang="zh-CN" altLang="en-US" sz="1600" b="1">
                          <a:latin typeface="宋体" panose="02010600030101010101" pitchFamily="2" charset="-122"/>
                          <a:ea typeface="宋体" panose="02010600030101010101" pitchFamily="2" charset="-122"/>
                          <a:cs typeface="宋体" panose="02010600030101010101" pitchFamily="2" charset="-122"/>
                        </a:rPr>
                        <a:t>标</a:t>
                      </a:r>
                      <a:r>
                        <a:rPr lang="en-US" sz="1600" b="1">
                          <a:latin typeface="宋体" panose="02010600030101010101" pitchFamily="2" charset="-122"/>
                          <a:ea typeface="宋体" panose="02010600030101010101" pitchFamily="2" charset="-122"/>
                          <a:cs typeface="宋体" panose="02010600030101010101" pitchFamily="2" charset="-122"/>
                        </a:rPr>
                        <a:t>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辛亥革命；戊戌变法</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概括共同之处；分析结果差异原因，指出实质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rowSpan="2">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现</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史</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latin typeface="宋体" panose="02010600030101010101" pitchFamily="2" charset="-122"/>
                          <a:ea typeface="宋体" panose="02010600030101010101" pitchFamily="2" charset="-122"/>
                        </a:rPr>
                        <a:t> </a:t>
                      </a:r>
                      <a:endParaRPr 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20世纪80年代工资制度改革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2017·I</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国有企业改革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概括特点；说明意义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1977-1981年科技体制改革</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2018·II</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现代中国科技和教育的发展</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说明背景；概括内容及影响</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3"/>
          <p:cNvSpPr>
            <a:spLocks noGrp="1"/>
          </p:cNvSpPr>
          <p:nvPr>
            <p:ph type="title"/>
          </p:nvPr>
        </p:nvSpPr>
        <p:spPr>
          <a:xfrm>
            <a:off x="819150" y="955675"/>
            <a:ext cx="7662545" cy="700405"/>
          </a:xfrm>
        </p:spPr>
        <p:txBody>
          <a:bodyPr vert="horz" lIns="91440" tIns="45720" rIns="91440" bIns="45720" anchor="ctr">
            <a:normAutofit/>
          </a:bodyPr>
          <a:p>
            <a:r>
              <a:rPr lang="en-US" altLang="zh-CN" b="1">
                <a:solidFill>
                  <a:srgbClr val="FF0000"/>
                </a:solidFill>
              </a:rPr>
              <a:t>  2010-2018</a:t>
            </a:r>
            <a:r>
              <a:rPr lang="zh-CN" altLang="en-US" b="1">
                <a:solidFill>
                  <a:srgbClr val="FF0000"/>
                </a:solidFill>
              </a:rPr>
              <a:t>年高考全国卷选修</a:t>
            </a:r>
            <a:r>
              <a:rPr lang="en-US" altLang="zh-CN" b="1">
                <a:solidFill>
                  <a:srgbClr val="FF0000"/>
                </a:solidFill>
                <a:sym typeface="+mn-ea"/>
              </a:rPr>
              <a:t>-</a:t>
            </a:r>
            <a:r>
              <a:rPr lang="zh-CN" altLang="en-US" b="1">
                <a:solidFill>
                  <a:srgbClr val="FF0000"/>
                </a:solidFill>
              </a:rPr>
              <a:t>改革 命题规律</a:t>
            </a:r>
            <a:endParaRPr lang="zh-CN" altLang="en-US" b="1">
              <a:solidFill>
                <a:srgbClr val="FF0000"/>
              </a:solidFill>
            </a:endParaRPr>
          </a:p>
        </p:txBody>
      </p:sp>
      <p:sp>
        <p:nvSpPr>
          <p:cNvPr id="75778" name="文本框 99"/>
          <p:cNvSpPr txBox="1"/>
          <p:nvPr/>
        </p:nvSpPr>
        <p:spPr>
          <a:xfrm>
            <a:off x="603250" y="1655763"/>
            <a:ext cx="7947025" cy="4522787"/>
          </a:xfrm>
          <a:prstGeom prst="rect">
            <a:avLst/>
          </a:prstGeom>
          <a:noFill/>
          <a:ln w="9525">
            <a:noFill/>
          </a:ln>
        </p:spPr>
        <p:txBody>
          <a:bodyPr wrap="square" anchor="t">
            <a:spAutoFit/>
          </a:bodyPr>
          <a:p>
            <a:r>
              <a:rPr lang="en-US" altLang="zh-CN" sz="2400">
                <a:solidFill>
                  <a:srgbClr val="FF0000"/>
                </a:solidFill>
                <a:latin typeface="宋体" panose="02010600030101010101" pitchFamily="2" charset="-122"/>
                <a:ea typeface="宋体" panose="02010600030101010101" pitchFamily="2" charset="-122"/>
              </a:rPr>
              <a:t>    2010-2018</a:t>
            </a:r>
            <a:r>
              <a:rPr lang="zh-CN" altLang="zh-CN" sz="2400">
                <a:latin typeface="Arial" panose="020B0604020202020204" pitchFamily="34" charset="0"/>
                <a:ea typeface="宋体" panose="02010600030101010101" pitchFamily="2" charset="-122"/>
              </a:rPr>
              <a:t>年间全国卷共命制了18道题，其中中国古代史12道，中国近代史4道，中国现代史</a:t>
            </a:r>
            <a:r>
              <a:rPr lang="en-US" altLang="zh-CN" sz="2400">
                <a:solidFill>
                  <a:srgbClr val="FF0000"/>
                </a:solidFill>
                <a:latin typeface="宋体" panose="02010600030101010101" pitchFamily="2" charset="-122"/>
                <a:ea typeface="宋体" panose="02010600030101010101" pitchFamily="2" charset="-122"/>
              </a:rPr>
              <a:t>2</a:t>
            </a:r>
            <a:r>
              <a:rPr lang="zh-CN" altLang="zh-CN" sz="2400">
                <a:latin typeface="Arial" panose="020B0604020202020204" pitchFamily="34" charset="0"/>
                <a:ea typeface="宋体" panose="02010600030101010101" pitchFamily="2" charset="-122"/>
              </a:rPr>
              <a:t>道。从时间上来看，中古史主要集中在魏晋南北朝（3道）、隋唐（5道）和清朝（含晚清</a:t>
            </a:r>
            <a:r>
              <a:rPr lang="zh-CN" altLang="zh-CN" sz="2400">
                <a:solidFill>
                  <a:srgbClr val="FF0000"/>
                </a:solidFill>
                <a:latin typeface="Arial" panose="020B0604020202020204" pitchFamily="34" charset="0"/>
                <a:ea typeface="宋体" panose="02010600030101010101" pitchFamily="2" charset="-122"/>
              </a:rPr>
              <a:t>，6道</a:t>
            </a:r>
            <a:r>
              <a:rPr lang="zh-CN" altLang="zh-CN" sz="2400">
                <a:latin typeface="Arial" panose="020B0604020202020204" pitchFamily="34" charset="0"/>
                <a:ea typeface="宋体" panose="02010600030101010101" pitchFamily="2" charset="-122"/>
              </a:rPr>
              <a:t>）三个时期；从选材内容来看，政治改革占了7道，经济改革占了8道；从材料与教材的关系上来看，材料均出自教材之外，但与教材必修模块中的重点知识联系密切；从能力考查的方向来看，重点考查学生在理解史料基础上的归纳概括能力、分析推理能力、比较和评价能力；从设问角度来看，改革的背景、原因、目的、内容、特点、影响（意义）、实质、异同比较等都有涉及，其中最突出的是对背景、特点和影响（包括作用、意义）的考查。</a:t>
            </a:r>
            <a:endParaRPr lang="zh-CN" altLang="en-US" sz="240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框 99"/>
          <p:cNvSpPr txBox="1"/>
          <p:nvPr/>
        </p:nvSpPr>
        <p:spPr>
          <a:xfrm>
            <a:off x="625475" y="982663"/>
            <a:ext cx="7851775" cy="4154487"/>
          </a:xfrm>
          <a:prstGeom prst="rect">
            <a:avLst/>
          </a:prstGeom>
          <a:noFill/>
          <a:ln w="9525">
            <a:noFill/>
          </a:ln>
        </p:spPr>
        <p:txBody>
          <a:bodyPr wrap="square" anchor="t">
            <a:spAutoFit/>
          </a:bodyPr>
          <a:p>
            <a:r>
              <a:rPr lang="en-US" altLang="zh-CN" sz="2400">
                <a:latin typeface="Arial" panose="020B0604020202020204" pitchFamily="34" charset="0"/>
                <a:ea typeface="宋体" panose="02010600030101010101" pitchFamily="2" charset="-122"/>
              </a:rPr>
              <a:t>       </a:t>
            </a:r>
            <a:r>
              <a:rPr lang="zh-CN" altLang="zh-CN" sz="2400">
                <a:latin typeface="Arial" panose="020B0604020202020204" pitchFamily="34" charset="0"/>
                <a:ea typeface="宋体" panose="02010600030101010101" pitchFamily="2" charset="-122"/>
              </a:rPr>
              <a:t>联系</a:t>
            </a:r>
            <a:r>
              <a:rPr lang="zh-CN" altLang="zh-CN" sz="2400">
                <a:solidFill>
                  <a:srgbClr val="FF0000"/>
                </a:solidFill>
                <a:latin typeface="Arial" panose="020B0604020202020204" pitchFamily="34" charset="0"/>
                <a:ea typeface="宋体" panose="02010600030101010101" pitchFamily="2" charset="-122"/>
              </a:rPr>
              <a:t>近十年</a:t>
            </a:r>
            <a:r>
              <a:rPr lang="zh-CN" altLang="zh-CN" sz="2400">
                <a:latin typeface="Arial" panose="020B0604020202020204" pitchFamily="34" charset="0"/>
                <a:ea typeface="宋体" panose="02010600030101010101" pitchFamily="2" charset="-122"/>
              </a:rPr>
              <a:t>全国卷的命题情况，可以预见今后改革模块的命题仍旧会坚持上述做法，尤其是关注中外古今改革对我们今天深化改革的借鉴意义。全国卷在坚持能力考查的前提下，会关注以唯物史观为先导的历史学科核心素养在命题中的体现。因此，对改革背景、特点、影响和成败原因的分析评价仍然会成为命题的重点；同时，联系近年海南卷的命题情况，对中外近现代史上的改革明显增加（十年六考），对改革的纵横对比和类比，</a:t>
            </a:r>
            <a:r>
              <a:rPr lang="zh-CN" altLang="zh-CN" sz="2400">
                <a:solidFill>
                  <a:srgbClr val="FF0000"/>
                </a:solidFill>
                <a:latin typeface="Arial" panose="020B0604020202020204" pitchFamily="34" charset="0"/>
                <a:ea typeface="宋体" panose="02010600030101010101" pitchFamily="2" charset="-122"/>
              </a:rPr>
              <a:t>尤其是新材料和必修模块内容与选修教材内容的结合（如清末新政与戊戌变法的比较等），</a:t>
            </a:r>
            <a:r>
              <a:rPr lang="zh-CN" altLang="zh-CN" sz="2400">
                <a:latin typeface="Arial" panose="020B0604020202020204" pitchFamily="34" charset="0"/>
                <a:ea typeface="宋体" panose="02010600030101010101" pitchFamily="2" charset="-122"/>
              </a:rPr>
              <a:t>也是命题专家关注的一个方面，在复习备考时应引起注意。</a:t>
            </a:r>
            <a:endParaRPr lang="zh-CN" altLang="en-US" sz="240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38505" y="1517015"/>
            <a:ext cx="7876540" cy="1568450"/>
          </a:xfrm>
          <a:prstGeom prst="rect">
            <a:avLst/>
          </a:prstGeom>
          <a:noFill/>
          <a:ln>
            <a:noFill/>
          </a:ln>
        </p:spPr>
        <p:txBody>
          <a:bodyPr wrap="square" rtlCol="0" anchor="t">
            <a:spAutoFit/>
          </a:bodyPr>
          <a:p>
            <a:pPr algn="ctr" fontAlgn="base"/>
            <a:r>
              <a:rPr lang="zh-CN" altLang="en-US" sz="4800" b="1" strike="noStrike"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ea typeface="宋体" panose="02010600030101010101" pitchFamily="2" charset="-122"/>
                <a:cs typeface="+mn-ea"/>
              </a:rPr>
              <a:t>祝老师们</a:t>
            </a:r>
            <a:r>
              <a:rPr lang="en-US" altLang="zh-CN" sz="4800" b="1" strike="noStrike"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ea typeface="宋体" panose="02010600030101010101" pitchFamily="2" charset="-122"/>
                <a:cs typeface="+mn-ea"/>
              </a:rPr>
              <a:t>2018</a:t>
            </a:r>
            <a:r>
              <a:rPr lang="zh-CN" altLang="en-US" sz="4800" b="1" strike="noStrike"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ea typeface="宋体" panose="02010600030101010101" pitchFamily="2" charset="-122"/>
                <a:cs typeface="+mn-ea"/>
              </a:rPr>
              <a:t>年</a:t>
            </a:r>
            <a:endParaRPr lang="zh-CN" altLang="en-US" sz="4800" b="1" strike="noStrike"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ea typeface="宋体" panose="02010600030101010101" pitchFamily="2" charset="-122"/>
              <a:cs typeface="+mn-ea"/>
            </a:endParaRPr>
          </a:p>
          <a:p>
            <a:pPr algn="ctr" fontAlgn="base"/>
            <a:r>
              <a:rPr lang="zh-CN" altLang="en-US" sz="4800" b="1" strike="noStrike"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ea typeface="宋体" panose="02010600030101010101" pitchFamily="2" charset="-122"/>
                <a:cs typeface="+mn-ea"/>
              </a:rPr>
              <a:t>身体健康家庭幸福心想事成！</a:t>
            </a:r>
            <a:endParaRPr lang="zh-CN" altLang="en-US" sz="4800" b="1" strike="noStrike"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736725"/>
            <a:ext cx="8229600" cy="4525963"/>
          </a:xfrm>
        </p:spPr>
        <p:txBody>
          <a:bodyPr>
            <a:normAutofit lnSpcReduction="10000"/>
          </a:bodyPr>
          <a:p>
            <a:r>
              <a:rPr lang="zh-CN" altLang="en-US" sz="2800" b="1">
                <a:latin typeface="黑体" panose="02010609060101010101" pitchFamily="2" charset="-122"/>
                <a:ea typeface="黑体" panose="02010609060101010101" pitchFamily="2" charset="-122"/>
              </a:rPr>
              <a:t>引导学生理解和认同依法治国、乡村振兴、构建人类命运共同体、科教兴国等党和国家的大政方针。</a:t>
            </a:r>
            <a:endParaRPr lang="zh-CN" altLang="en-US" sz="2800"/>
          </a:p>
          <a:p>
            <a:r>
              <a:rPr lang="zh-CN" altLang="en-US" sz="2400">
                <a:solidFill>
                  <a:srgbClr val="1B24D3"/>
                </a:solidFill>
                <a:latin typeface="楷体" panose="02010609060101010101" charset="-122"/>
                <a:ea typeface="楷体" panose="02010609060101010101" charset="-122"/>
                <a:cs typeface="楷体" panose="02010609060101010101" charset="-122"/>
              </a:rPr>
              <a:t>（2018年全国III卷，30）</a:t>
            </a:r>
            <a:r>
              <a:rPr lang="zh-CN" altLang="en-US" sz="2400">
                <a:latin typeface="楷体" panose="02010609060101010101" charset="-122"/>
                <a:ea typeface="楷体" panose="02010609060101010101" charset="-122"/>
                <a:cs typeface="楷体" panose="02010609060101010101" charset="-122"/>
              </a:rPr>
              <a:t>1956年，刘少奇在中共八大政治报告中指出：“我们目前在国家工作中的迫切任务之一，是着手系统地制定比较完备的法律，健全我们国家的法制。”这反映了当时</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A．法制建设开始迈向制度化</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B．法制工作围绕组建新政权展开</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C．法制建设与国内主要矛盾的变化密切相关</a:t>
            </a:r>
            <a:endParaRPr lang="zh-CN" altLang="en-US" sz="2400">
              <a:latin typeface="楷体" panose="02010609060101010101" charset="-122"/>
              <a:ea typeface="楷体" panose="02010609060101010101" charset="-122"/>
              <a:cs typeface="楷体" panose="02010609060101010101" charset="-122"/>
            </a:endParaRPr>
          </a:p>
          <a:p>
            <a:pPr marL="0" indent="0">
              <a:buNone/>
            </a:pPr>
            <a:r>
              <a:rPr lang="zh-CN" altLang="en-US" sz="2400">
                <a:latin typeface="楷体" panose="02010609060101010101" charset="-122"/>
                <a:ea typeface="楷体" panose="02010609060101010101" charset="-122"/>
                <a:cs typeface="楷体" panose="02010609060101010101" charset="-122"/>
              </a:rPr>
              <a:t>   D．政治体制改革推动了依法治国的全面实行</a:t>
            </a:r>
            <a:endParaRPr lang="zh-CN" altLang="en-US" sz="240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457200" y="859155"/>
            <a:ext cx="6518910" cy="583565"/>
          </a:xfrm>
          <a:prstGeom prst="rect">
            <a:avLst/>
          </a:prstGeom>
          <a:noFill/>
          <a:ln w="9525">
            <a:noFill/>
          </a:ln>
        </p:spPr>
        <p:txBody>
          <a:bodyPr wrap="square">
            <a:spAutoFit/>
          </a:bodyPr>
          <a:p>
            <a:pPr indent="267970"/>
            <a:r>
              <a:rPr lang="en-US" sz="3200" b="1">
                <a:solidFill>
                  <a:srgbClr val="7030A0"/>
                </a:solidFill>
                <a:latin typeface="黑体" panose="02010609060101010101" pitchFamily="2" charset="-122"/>
                <a:ea typeface="黑体" panose="02010609060101010101" pitchFamily="2" charset="-122"/>
                <a:cs typeface="黑体" panose="02010609060101010101" pitchFamily="2" charset="-122"/>
              </a:rPr>
              <a:t>1</a:t>
            </a:r>
            <a:r>
              <a:rPr lang="zh-CN" sz="3200" b="1">
                <a:solidFill>
                  <a:srgbClr val="7030A0"/>
                </a:solidFill>
                <a:latin typeface="黑体" panose="02010609060101010101" pitchFamily="2" charset="-122"/>
                <a:ea typeface="黑体" panose="02010609060101010101" pitchFamily="2" charset="-122"/>
                <a:cs typeface="黑体" panose="02010609060101010101" pitchFamily="2" charset="-122"/>
              </a:rPr>
              <a:t>．聚焦立德树人，实现价值引领</a:t>
            </a:r>
            <a:endParaRPr lang="zh-CN" altLang="en-US" sz="3200" b="1">
              <a:solidFill>
                <a:srgbClr val="7030A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26110" y="1299210"/>
            <a:ext cx="7851140" cy="953135"/>
          </a:xfrm>
          <a:prstGeom prst="rect">
            <a:avLst/>
          </a:prstGeom>
          <a:noFill/>
          <a:ln w="9525">
            <a:noFill/>
          </a:ln>
        </p:spPr>
        <p:txBody>
          <a:bodyPr wrap="square">
            <a:spAutoFit/>
          </a:bodyPr>
          <a:p>
            <a:pPr indent="0"/>
            <a:r>
              <a:rPr lang="zh-CN" sz="2800" b="0">
                <a:solidFill>
                  <a:srgbClr val="0000FF"/>
                </a:solidFill>
                <a:latin typeface="楷体" panose="02010609060101010101" charset="-122"/>
                <a:ea typeface="楷体" panose="02010609060101010101" charset="-122"/>
                <a:cs typeface="楷体" panose="02010609060101010101" charset="-122"/>
              </a:rPr>
              <a:t>（2018年全国III卷，31）</a:t>
            </a:r>
            <a:r>
              <a:rPr lang="zh-CN" sz="2800" b="0">
                <a:solidFill>
                  <a:srgbClr val="333333"/>
                </a:solidFill>
                <a:latin typeface="楷体" panose="02010609060101010101" charset="-122"/>
                <a:ea typeface="楷体" panose="02010609060101010101" charset="-122"/>
                <a:cs typeface="楷体" panose="02010609060101010101" charset="-122"/>
              </a:rPr>
              <a:t>表2 中国乡镇企业行业分布表（单位：万个）</a:t>
            </a:r>
            <a:endParaRPr lang="zh-CN" altLang="en-US" sz="2800">
              <a:latin typeface="楷体" panose="02010609060101010101" charset="-122"/>
              <a:ea typeface="楷体" panose="02010609060101010101" charset="-122"/>
              <a:cs typeface="楷体" panose="02010609060101010101" charset="-122"/>
            </a:endParaRPr>
          </a:p>
        </p:txBody>
      </p:sp>
      <p:graphicFrame>
        <p:nvGraphicFramePr>
          <p:cNvPr id="4" name="表格 3"/>
          <p:cNvGraphicFramePr/>
          <p:nvPr/>
        </p:nvGraphicFramePr>
        <p:xfrm>
          <a:off x="928370" y="2252345"/>
          <a:ext cx="7454265" cy="914400"/>
        </p:xfrm>
        <a:graphic>
          <a:graphicData uri="http://schemas.openxmlformats.org/drawingml/2006/table">
            <a:tbl>
              <a:tblPr firstRow="1" bandRow="1">
                <a:tableStyleId>{5940675A-B579-460E-94D1-54222C63F5DA}</a:tableStyleId>
              </a:tblPr>
              <a:tblGrid>
                <a:gridCol w="1009650"/>
                <a:gridCol w="1036320"/>
                <a:gridCol w="1024255"/>
                <a:gridCol w="981710"/>
                <a:gridCol w="1483360"/>
                <a:gridCol w="1918970"/>
              </a:tblGrid>
              <a:tr h="228600">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年份</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农业</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工业</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建筑业</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交通运输业</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商、饮、服务业</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1982</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29.28</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74.92</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5.38</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9.58</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17.01</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28600">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1988</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23.28</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773.52</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95.58</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372.55</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宋体" panose="02010600030101010101" pitchFamily="2" charset="-122"/>
                        </a:rPr>
                        <a:t>623.23</a:t>
                      </a:r>
                      <a:endParaRPr lang="en-US" altLang="en-US" sz="2000" b="0">
                        <a:solidFill>
                          <a:srgbClr val="333333"/>
                        </a:solidFill>
                        <a:latin typeface="楷体" panose="02010609060101010101" charset="-122"/>
                        <a:ea typeface="楷体" panose="02010609060101010101" charset="-122"/>
                        <a:cs typeface="宋体" panose="02010600030101010101" pitchFamily="2"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5" name="文本框 4"/>
          <p:cNvSpPr txBox="1"/>
          <p:nvPr/>
        </p:nvSpPr>
        <p:spPr>
          <a:xfrm>
            <a:off x="626110" y="3403600"/>
            <a:ext cx="7851140" cy="2245360"/>
          </a:xfrm>
          <a:prstGeom prst="rect">
            <a:avLst/>
          </a:prstGeom>
          <a:noFill/>
          <a:ln w="9525">
            <a:noFill/>
          </a:ln>
        </p:spPr>
        <p:txBody>
          <a:bodyPr wrap="square">
            <a:spAutoFit/>
          </a:bodyPr>
          <a:p>
            <a:pPr indent="287020"/>
            <a:r>
              <a:rPr lang="zh-CN" sz="2800" b="0">
                <a:solidFill>
                  <a:srgbClr val="333333"/>
                </a:solidFill>
                <a:latin typeface="楷体" panose="02010609060101010101" charset="-122"/>
                <a:ea typeface="楷体" panose="02010609060101010101" charset="-122"/>
                <a:cs typeface="楷体" panose="02010609060101010101" charset="-122"/>
              </a:rPr>
              <a:t>表2中的数据变化说明，这一时期我国</a:t>
            </a:r>
            <a:endParaRPr lang="zh-CN" sz="2800" b="0">
              <a:solidFill>
                <a:srgbClr val="333333"/>
              </a:solidFill>
              <a:latin typeface="楷体" panose="02010609060101010101" charset="-122"/>
              <a:ea typeface="楷体" panose="02010609060101010101" charset="-122"/>
              <a:cs typeface="楷体" panose="02010609060101010101" charset="-122"/>
            </a:endParaRPr>
          </a:p>
          <a:p>
            <a:pPr indent="287020"/>
            <a:r>
              <a:rPr lang="zh-CN" sz="2800" b="0">
                <a:solidFill>
                  <a:srgbClr val="333333"/>
                </a:solidFill>
                <a:latin typeface="楷体" panose="02010609060101010101" charset="-122"/>
                <a:ea typeface="楷体" panose="02010609060101010101" charset="-122"/>
                <a:cs typeface="楷体" panose="02010609060101010101" charset="-122"/>
              </a:rPr>
              <a:t>A．农村剩余劳动力大量转移    </a:t>
            </a:r>
            <a:r>
              <a:rPr lang="en-US" sz="2800" b="0">
                <a:solidFill>
                  <a:srgbClr val="333333"/>
                </a:solidFill>
                <a:latin typeface="楷体" panose="02010609060101010101" charset="-122"/>
                <a:ea typeface="楷体" panose="02010609060101010101" charset="-122"/>
                <a:cs typeface="楷体" panose="02010609060101010101" charset="-122"/>
              </a:rPr>
              <a:t>       </a:t>
            </a:r>
            <a:endParaRPr lang="en-US" sz="2800" b="0">
              <a:solidFill>
                <a:srgbClr val="333333"/>
              </a:solidFill>
              <a:latin typeface="楷体" panose="02010609060101010101" charset="-122"/>
              <a:ea typeface="楷体" panose="02010609060101010101" charset="-122"/>
              <a:cs typeface="楷体" panose="02010609060101010101" charset="-122"/>
            </a:endParaRPr>
          </a:p>
          <a:p>
            <a:pPr indent="287020"/>
            <a:r>
              <a:rPr lang="zh-CN" sz="2800" b="0">
                <a:solidFill>
                  <a:srgbClr val="333333"/>
                </a:solidFill>
                <a:latin typeface="楷体" panose="02010609060101010101" charset="-122"/>
                <a:ea typeface="楷体" panose="02010609060101010101" charset="-122"/>
                <a:cs typeface="楷体" panose="02010609060101010101" charset="-122"/>
              </a:rPr>
              <a:t>B．城乡一体化逐步实现</a:t>
            </a:r>
            <a:endParaRPr lang="zh-CN" sz="2800" b="0">
              <a:solidFill>
                <a:srgbClr val="333333"/>
              </a:solidFill>
              <a:latin typeface="楷体" panose="02010609060101010101" charset="-122"/>
              <a:ea typeface="楷体" panose="02010609060101010101" charset="-122"/>
              <a:cs typeface="楷体" panose="02010609060101010101" charset="-122"/>
            </a:endParaRPr>
          </a:p>
          <a:p>
            <a:pPr indent="287020"/>
            <a:r>
              <a:rPr lang="zh-CN" sz="2800" b="0">
                <a:solidFill>
                  <a:srgbClr val="333333"/>
                </a:solidFill>
                <a:latin typeface="楷体" panose="02010609060101010101" charset="-122"/>
                <a:ea typeface="楷体" panose="02010609060101010101" charset="-122"/>
                <a:cs typeface="楷体" panose="02010609060101010101" charset="-122"/>
              </a:rPr>
              <a:t>C．社会主义市场经济体制已建立  </a:t>
            </a:r>
            <a:r>
              <a:rPr lang="en-US" sz="2800" b="0">
                <a:solidFill>
                  <a:srgbClr val="333333"/>
                </a:solidFill>
                <a:latin typeface="楷体" panose="02010609060101010101" charset="-122"/>
                <a:ea typeface="楷体" panose="02010609060101010101" charset="-122"/>
                <a:cs typeface="楷体" panose="02010609060101010101" charset="-122"/>
              </a:rPr>
              <a:t>         </a:t>
            </a:r>
            <a:endParaRPr lang="en-US" sz="2800" b="0">
              <a:solidFill>
                <a:srgbClr val="333333"/>
              </a:solidFill>
              <a:latin typeface="楷体" panose="02010609060101010101" charset="-122"/>
              <a:ea typeface="楷体" panose="02010609060101010101" charset="-122"/>
              <a:cs typeface="楷体" panose="02010609060101010101" charset="-122"/>
            </a:endParaRPr>
          </a:p>
          <a:p>
            <a:pPr indent="287020"/>
            <a:r>
              <a:rPr lang="zh-CN" sz="2800" b="0">
                <a:solidFill>
                  <a:srgbClr val="333333"/>
                </a:solidFill>
                <a:latin typeface="楷体" panose="02010609060101010101" charset="-122"/>
                <a:ea typeface="楷体" panose="02010609060101010101" charset="-122"/>
                <a:cs typeface="楷体" panose="02010609060101010101" charset="-122"/>
              </a:rPr>
              <a:t>D．工业结构趋于合理</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81940" y="707390"/>
            <a:ext cx="8343265" cy="706755"/>
          </a:xfrm>
          <a:prstGeom prst="rect">
            <a:avLst/>
          </a:prstGeom>
          <a:noFill/>
          <a:ln w="9525">
            <a:noFill/>
          </a:ln>
        </p:spPr>
        <p:txBody>
          <a:bodyPr wrap="square">
            <a:spAutoFit/>
          </a:bodyPr>
          <a:p>
            <a:pPr marL="254000" indent="-254000"/>
            <a:r>
              <a:rPr lang="zh-CN" sz="2000" b="0">
                <a:solidFill>
                  <a:srgbClr val="181DDB"/>
                </a:solidFill>
                <a:ea typeface="宋体" panose="02010600030101010101" pitchFamily="2" charset="-122"/>
              </a:rPr>
              <a:t>（2018年海南卷，23）</a:t>
            </a:r>
            <a:r>
              <a:rPr lang="zh-CN" sz="2000" b="0">
                <a:ea typeface="宋体" panose="02010600030101010101" pitchFamily="2" charset="-122"/>
              </a:rPr>
              <a:t>阅读材料，完成下列要求。（15分）材料</a:t>
            </a:r>
            <a:r>
              <a:rPr lang="en-US" sz="2000" b="0">
                <a:latin typeface="宋体" panose="02010600030101010101" pitchFamily="2" charset="-122"/>
                <a:ea typeface="宋体" panose="02010600030101010101" pitchFamily="2" charset="-122"/>
              </a:rPr>
              <a:t>             </a:t>
            </a:r>
            <a:r>
              <a:rPr lang="zh-CN" sz="2000" b="0">
                <a:ea typeface="宋体" panose="02010600030101010101" pitchFamily="2" charset="-122"/>
              </a:rPr>
              <a:t>表2  20世纪自由贸易的发展演变</a:t>
            </a:r>
            <a:endParaRPr lang="zh-CN" altLang="en-US" sz="2000"/>
          </a:p>
        </p:txBody>
      </p:sp>
      <p:graphicFrame>
        <p:nvGraphicFramePr>
          <p:cNvPr id="4" name="表格 3"/>
          <p:cNvGraphicFramePr/>
          <p:nvPr/>
        </p:nvGraphicFramePr>
        <p:xfrm>
          <a:off x="702310" y="1506220"/>
          <a:ext cx="7922895" cy="3388360"/>
        </p:xfrm>
        <a:graphic>
          <a:graphicData uri="http://schemas.openxmlformats.org/drawingml/2006/table">
            <a:tbl>
              <a:tblPr firstRow="1" bandRow="1">
                <a:tableStyleId>{5940675A-B579-460E-94D1-54222C63F5DA}</a:tableStyleId>
              </a:tblPr>
              <a:tblGrid>
                <a:gridCol w="1742440"/>
                <a:gridCol w="6180455"/>
              </a:tblGrid>
              <a:tr h="304800">
                <a:tc>
                  <a:txBody>
                    <a:bodyPr/>
                    <a:p>
                      <a:pPr indent="0" algn="ctr">
                        <a:buNone/>
                      </a:pPr>
                      <a:r>
                        <a:rPr lang="en-US" sz="2000" b="0">
                          <a:latin typeface="楷体" panose="02010609060101010101" charset="-122"/>
                          <a:ea typeface="楷体" panose="02010609060101010101" charset="-122"/>
                          <a:cs typeface="楷体" panose="02010609060101010101" charset="-122"/>
                        </a:rPr>
                        <a:t>时间</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事件</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4675">
                <a:tc>
                  <a:txBody>
                    <a:bodyPr/>
                    <a:p>
                      <a:pPr indent="0" algn="ctr">
                        <a:buNone/>
                      </a:pPr>
                      <a:r>
                        <a:rPr lang="en-US" sz="2000" b="0">
                          <a:latin typeface="楷体" panose="02010609060101010101" charset="-122"/>
                          <a:ea typeface="楷体" panose="02010609060101010101" charset="-122"/>
                          <a:cs typeface="楷体" panose="02010609060101010101" charset="-122"/>
                        </a:rPr>
                        <a:t>1918年</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楷体" panose="02010609060101010101" charset="-122"/>
                          <a:ea typeface="楷体" panose="02010609060101010101" charset="-122"/>
                          <a:cs typeface="楷体" panose="02010609060101010101" charset="-122"/>
                        </a:rPr>
                        <a:t>美国总统威尔逊提出建立战后世界和平的纲领，其中包括取消一切贸易壁垒、国际贸易计划均等。</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a:p>
                      <a:pPr indent="0" algn="ctr">
                        <a:buNone/>
                      </a:pPr>
                      <a:r>
                        <a:rPr lang="en-US" sz="2000" b="0">
                          <a:latin typeface="楷体" panose="02010609060101010101" charset="-122"/>
                          <a:ea typeface="楷体" panose="02010609060101010101" charset="-122"/>
                          <a:cs typeface="楷体" panose="02010609060101010101" charset="-122"/>
                        </a:rPr>
                        <a:t>1941年</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楷体" panose="02010609060101010101" charset="-122"/>
                          <a:ea typeface="楷体" panose="02010609060101010101" charset="-122"/>
                          <a:cs typeface="楷体" panose="02010609060101010101" charset="-122"/>
                        </a:rPr>
                        <a:t>美、英发表《大西洋宪章》，宣布所有国家都应在平等的基础上进行贸易。后该原则被26个国家签署的《联合国家宣言》确认。</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9960">
                <a:tc>
                  <a:txBody>
                    <a:bodyPr/>
                    <a:p>
                      <a:pPr indent="0" algn="ctr">
                        <a:buNone/>
                      </a:pPr>
                      <a:r>
                        <a:rPr lang="en-US" sz="2000" b="0">
                          <a:latin typeface="楷体" panose="02010609060101010101" charset="-122"/>
                          <a:ea typeface="楷体" panose="02010609060101010101" charset="-122"/>
                          <a:cs typeface="楷体" panose="02010609060101010101" charset="-122"/>
                        </a:rPr>
                        <a:t>1946～1948年</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楷体" panose="02010609060101010101" charset="-122"/>
                          <a:ea typeface="楷体" panose="02010609060101010101" charset="-122"/>
                          <a:cs typeface="楷体" panose="02010609060101010101" charset="-122"/>
                        </a:rPr>
                        <a:t>美国向联合国提议，成立一个以自由贸易为原则的国际贸易组织。23个国家参加的关贸总协定生效，重要目标是削减关税和消除贸易壁垒，实现贸易自由化等。</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9600">
                <a:tc>
                  <a:txBody>
                    <a:bodyPr/>
                    <a:p>
                      <a:pPr indent="0" algn="ctr">
                        <a:buNone/>
                      </a:pPr>
                      <a:r>
                        <a:rPr lang="en-US" sz="2000" b="0">
                          <a:latin typeface="楷体" panose="02010609060101010101" charset="-122"/>
                          <a:ea typeface="楷体" panose="02010609060101010101" charset="-122"/>
                          <a:cs typeface="楷体" panose="02010609060101010101" charset="-122"/>
                        </a:rPr>
                        <a:t>1995年</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latin typeface="楷体" panose="02010609060101010101" charset="-122"/>
                          <a:ea typeface="楷体" panose="02010609060101010101" charset="-122"/>
                          <a:cs typeface="楷体" panose="02010609060101010101" charset="-122"/>
                        </a:rPr>
                        <a:t>世界贸易组织成立，其宗旨和原则与关贸总协定基本一致。</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702310" y="4894580"/>
            <a:ext cx="7922895" cy="1630045"/>
          </a:xfrm>
          <a:prstGeom prst="rect">
            <a:avLst/>
          </a:prstGeom>
          <a:noFill/>
          <a:ln w="9525">
            <a:noFill/>
          </a:ln>
        </p:spPr>
        <p:txBody>
          <a:bodyPr wrap="square">
            <a:spAutoFit/>
          </a:bodyPr>
          <a:p>
            <a:pPr marL="254000" indent="-254000" algn="l"/>
            <a:r>
              <a:rPr lang="zh-CN" sz="2000" b="0">
                <a:ea typeface="宋体" panose="02010600030101010101" pitchFamily="2" charset="-122"/>
              </a:rPr>
              <a:t>                                       ——据金卫星《从“门户开放”到世界贸易组织》     （1）根据材料并结合所学知识，简析二战后美国提议创建国际贸易组织的目的。（4分）     （2）根据材料并结合所学知识，说明自由贸易在20世纪的发展趋势和作用。（11分）</a:t>
            </a:r>
            <a:endParaRPr lang="zh-CN" altLang="en-US" sz="2000" b="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20065" y="1632585"/>
            <a:ext cx="8229600" cy="4745990"/>
          </a:xfrm>
        </p:spPr>
        <p:txBody>
          <a:bodyPr>
            <a:normAutofit fontScale="90000" lnSpcReduction="20000"/>
          </a:bodyPr>
          <a:p>
            <a:pPr indent="0" fontAlgn="auto">
              <a:lnSpc>
                <a:spcPct val="140000"/>
              </a:lnSpc>
              <a:spcBef>
                <a:spcPts val="0"/>
              </a:spcBef>
            </a:pPr>
            <a:r>
              <a:rPr lang="zh-CN" altLang="en-US" sz="2800" b="1">
                <a:latin typeface="黑体" panose="02010609060101010101" pitchFamily="2" charset="-122"/>
                <a:ea typeface="黑体" panose="02010609060101010101" pitchFamily="2" charset="-122"/>
              </a:rPr>
              <a:t>引导学生关注社会发展和时代需要，形成适应社会发展所需人才的必备品格。</a:t>
            </a:r>
            <a:endParaRPr lang="zh-CN" altLang="en-US" sz="2800" b="1">
              <a:latin typeface="黑体" panose="02010609060101010101" pitchFamily="2" charset="-122"/>
              <a:ea typeface="黑体" panose="02010609060101010101" pitchFamily="2" charset="-122"/>
            </a:endParaRPr>
          </a:p>
          <a:p>
            <a:pPr indent="0" fontAlgn="auto">
              <a:lnSpc>
                <a:spcPct val="140000"/>
              </a:lnSpc>
              <a:spcBef>
                <a:spcPts val="0"/>
              </a:spcBef>
            </a:pPr>
            <a:r>
              <a:rPr lang="zh-CN" altLang="en-US" sz="2400">
                <a:latin typeface="楷体" panose="02010609060101010101" charset="-122"/>
                <a:ea typeface="楷体" panose="02010609060101010101" charset="-122"/>
                <a:cs typeface="楷体" panose="02010609060101010101" charset="-122"/>
              </a:rPr>
              <a:t>（2018年全国III卷，28）英国科学家赫胥黎的《进化论与伦理学及其他》认为不能将自然的进化论与人类社会的伦理学混为一谈。但严复将该书翻译成《天演论》时，“煞费苦心”地将二者联系起来，提出自然界进化规律同样适用于人类社会。严复意在</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40000"/>
              </a:lnSpc>
              <a:spcBef>
                <a:spcPts val="0"/>
              </a:spcBef>
              <a:buNone/>
            </a:pPr>
            <a:r>
              <a:rPr lang="zh-CN" altLang="en-US" sz="2400">
                <a:latin typeface="楷体" panose="02010609060101010101" charset="-122"/>
                <a:ea typeface="楷体" panose="02010609060101010101" charset="-122"/>
                <a:cs typeface="楷体" panose="02010609060101010101" charset="-122"/>
              </a:rPr>
              <a:t>   A．纠正生物进化论的错误    </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40000"/>
              </a:lnSpc>
              <a:spcBef>
                <a:spcPts val="0"/>
              </a:spcBef>
              <a:buNone/>
            </a:pPr>
            <a:r>
              <a:rPr lang="zh-CN" altLang="en-US" sz="2400">
                <a:latin typeface="楷体" panose="02010609060101010101" charset="-122"/>
                <a:ea typeface="楷体" panose="02010609060101010101" charset="-122"/>
                <a:cs typeface="楷体" panose="02010609060101010101" charset="-122"/>
              </a:rPr>
              <a:t>   B．为反清革命提供理论依据</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40000"/>
              </a:lnSpc>
              <a:spcBef>
                <a:spcPts val="0"/>
              </a:spcBef>
              <a:buNone/>
            </a:pPr>
            <a:r>
              <a:rPr lang="zh-CN" altLang="en-US" sz="2400">
                <a:latin typeface="楷体" panose="02010609060101010101" charset="-122"/>
                <a:ea typeface="楷体" panose="02010609060101010101" charset="-122"/>
                <a:cs typeface="楷体" panose="02010609060101010101" charset="-122"/>
              </a:rPr>
              <a:t>   C．传播“中体西用”思想    </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40000"/>
              </a:lnSpc>
              <a:spcBef>
                <a:spcPts val="0"/>
              </a:spcBef>
              <a:buNone/>
            </a:pPr>
            <a:r>
              <a:rPr lang="zh-CN" altLang="en-US" sz="2400">
                <a:latin typeface="楷体" panose="02010609060101010101" charset="-122"/>
                <a:ea typeface="楷体" panose="02010609060101010101" charset="-122"/>
                <a:cs typeface="楷体" panose="02010609060101010101" charset="-122"/>
              </a:rPr>
              <a:t>   D．促进国人救亡意识的觉醒</a:t>
            </a:r>
            <a:endParaRPr lang="zh-CN" altLang="en-US" sz="24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57200" y="922655"/>
            <a:ext cx="6518910" cy="583565"/>
          </a:xfrm>
          <a:prstGeom prst="rect">
            <a:avLst/>
          </a:prstGeom>
          <a:noFill/>
          <a:ln w="9525">
            <a:noFill/>
          </a:ln>
        </p:spPr>
        <p:txBody>
          <a:bodyPr wrap="square">
            <a:spAutoFit/>
          </a:bodyPr>
          <a:p>
            <a:pPr indent="267970"/>
            <a:r>
              <a:rPr lang="en-US" sz="3200" b="1">
                <a:solidFill>
                  <a:srgbClr val="7030A0"/>
                </a:solidFill>
                <a:latin typeface="黑体" panose="02010609060101010101" pitchFamily="2" charset="-122"/>
                <a:ea typeface="黑体" panose="02010609060101010101" pitchFamily="2" charset="-122"/>
                <a:cs typeface="黑体" panose="02010609060101010101" pitchFamily="2" charset="-122"/>
              </a:rPr>
              <a:t>1</a:t>
            </a:r>
            <a:r>
              <a:rPr lang="zh-CN" sz="3200" b="1">
                <a:solidFill>
                  <a:srgbClr val="7030A0"/>
                </a:solidFill>
                <a:latin typeface="黑体" panose="02010609060101010101" pitchFamily="2" charset="-122"/>
                <a:ea typeface="黑体" panose="02010609060101010101" pitchFamily="2" charset="-122"/>
                <a:cs typeface="黑体" panose="02010609060101010101" pitchFamily="2" charset="-122"/>
              </a:rPr>
              <a:t>．聚焦立德树人，实现价值引领</a:t>
            </a:r>
            <a:endParaRPr lang="zh-CN" altLang="en-US" sz="3200" b="1">
              <a:solidFill>
                <a:srgbClr val="7030A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82295" y="943610"/>
            <a:ext cx="8094345" cy="3969385"/>
          </a:xfrm>
          <a:prstGeom prst="rect">
            <a:avLst/>
          </a:prstGeom>
          <a:noFill/>
          <a:ln w="9525">
            <a:noFill/>
          </a:ln>
        </p:spPr>
        <p:txBody>
          <a:bodyPr wrap="square">
            <a:spAutoFit/>
          </a:bodyPr>
          <a:p>
            <a:pPr indent="0"/>
            <a:r>
              <a:rPr lang="zh-CN" sz="2800" b="1">
                <a:solidFill>
                  <a:srgbClr val="1B24D3"/>
                </a:solidFill>
                <a:latin typeface="楷体" panose="02010609060101010101" charset="-122"/>
                <a:ea typeface="楷体" panose="02010609060101010101" charset="-122"/>
                <a:cs typeface="楷体" panose="02010609060101010101" charset="-122"/>
              </a:rPr>
              <a:t>（</a:t>
            </a:r>
            <a:r>
              <a:rPr lang="en-US" altLang="zh-CN" sz="2800" b="1">
                <a:solidFill>
                  <a:srgbClr val="1B24D3"/>
                </a:solidFill>
                <a:latin typeface="楷体" panose="02010609060101010101" charset="-122"/>
                <a:ea typeface="楷体" panose="02010609060101010101" charset="-122"/>
                <a:cs typeface="楷体" panose="02010609060101010101" charset="-122"/>
              </a:rPr>
              <a:t>2018</a:t>
            </a:r>
            <a:r>
              <a:rPr lang="zh-CN" altLang="en-US" sz="2800" b="1">
                <a:solidFill>
                  <a:srgbClr val="1B24D3"/>
                </a:solidFill>
                <a:latin typeface="楷体" panose="02010609060101010101" charset="-122"/>
                <a:ea typeface="楷体" panose="02010609060101010101" charset="-122"/>
                <a:cs typeface="楷体" panose="02010609060101010101" charset="-122"/>
              </a:rPr>
              <a:t>全国</a:t>
            </a:r>
            <a:r>
              <a:rPr lang="en-US" altLang="zh-CN" sz="2800" b="1">
                <a:solidFill>
                  <a:srgbClr val="1B24D3"/>
                </a:solidFill>
                <a:latin typeface="楷体" panose="02010609060101010101" charset="-122"/>
                <a:ea typeface="楷体" panose="02010609060101010101" charset="-122"/>
                <a:cs typeface="楷体" panose="02010609060101010101" charset="-122"/>
              </a:rPr>
              <a:t>I</a:t>
            </a:r>
            <a:r>
              <a:rPr lang="zh-CN" altLang="en-US" sz="2800" b="1">
                <a:solidFill>
                  <a:srgbClr val="1B24D3"/>
                </a:solidFill>
                <a:latin typeface="楷体" panose="02010609060101010101" charset="-122"/>
                <a:ea typeface="楷体" panose="02010609060101010101" charset="-122"/>
                <a:cs typeface="楷体" panose="02010609060101010101" charset="-122"/>
              </a:rPr>
              <a:t>，</a:t>
            </a:r>
            <a:r>
              <a:rPr lang="en-US" altLang="zh-CN" sz="2800" b="1">
                <a:solidFill>
                  <a:srgbClr val="1B24D3"/>
                </a:solidFill>
                <a:latin typeface="楷体" panose="02010609060101010101" charset="-122"/>
                <a:ea typeface="楷体" panose="02010609060101010101" charset="-122"/>
                <a:cs typeface="楷体" panose="02010609060101010101" charset="-122"/>
              </a:rPr>
              <a:t>33</a:t>
            </a:r>
            <a:r>
              <a:rPr lang="zh-CN" altLang="en-US" sz="2800" b="1">
                <a:solidFill>
                  <a:srgbClr val="1B24D3"/>
                </a:solidFill>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1847年6月，正义者同盟改名为共产主义者同盟，以“全世界无产者，联合起来”的新口号代替“人人皆兄弟”的旧口号，并规定同盟的目的是：“通过传播财产公有的理论并尽快地求其实现，使人类得到解放。”这一变化说明A．共产主义者同盟接受了马克思的革命理论B．马克思主义的诞生推动了无产阶级的斗争C．工人运动在欧洲的主要资本主义国家开始兴起D．无产阶级与资产阶级的矛盾成为社会主要矛盾</a:t>
            </a:r>
            <a:endParaRPr lang="zh-CN" altLang="en-US" sz="2800" b="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957070"/>
            <a:ext cx="8229600" cy="4525963"/>
          </a:xfrm>
        </p:spPr>
        <p:txBody>
          <a:bodyPr/>
          <a:p>
            <a:r>
              <a:rPr lang="zh-CN" altLang="en-US" sz="2800"/>
              <a:t>2018年高考历史试题以“必备知识、关键能力、学科素养、核心价值”为考查目标，突出基础性、综合性、应用性、创新性，通过创设真实情境、强化探究意识，给不同水平学生充分展现才华空间，助推素质教育。</a:t>
            </a:r>
            <a:endParaRPr lang="zh-CN" altLang="en-US" sz="2800"/>
          </a:p>
        </p:txBody>
      </p:sp>
      <p:sp>
        <p:nvSpPr>
          <p:cNvPr id="100" name="文本框 99"/>
          <p:cNvSpPr txBox="1"/>
          <p:nvPr/>
        </p:nvSpPr>
        <p:spPr>
          <a:xfrm>
            <a:off x="257810" y="1016635"/>
            <a:ext cx="8041640" cy="583565"/>
          </a:xfrm>
          <a:prstGeom prst="rect">
            <a:avLst/>
          </a:prstGeom>
          <a:noFill/>
          <a:ln w="9525">
            <a:noFill/>
          </a:ln>
        </p:spPr>
        <p:txBody>
          <a:bodyPr wrap="square">
            <a:spAutoFit/>
          </a:bodyPr>
          <a:p>
            <a:pPr indent="272415"/>
            <a:r>
              <a:rPr lang="en-US" sz="3200" b="1">
                <a:solidFill>
                  <a:srgbClr val="0000FF"/>
                </a:solidFill>
                <a:latin typeface="楷体_GB2312" charset="0"/>
                <a:ea typeface="宋体" panose="02010600030101010101" pitchFamily="2" charset="-122"/>
                <a:cs typeface="宋体" panose="02010600030101010101" pitchFamily="2" charset="-122"/>
              </a:rPr>
              <a:t>2</a:t>
            </a:r>
            <a:r>
              <a:rPr lang="zh-CN" sz="3200" b="1">
                <a:solidFill>
                  <a:srgbClr val="0000FF"/>
                </a:solidFill>
                <a:ea typeface="宋体" panose="02010600030101010101" pitchFamily="2" charset="-122"/>
              </a:rPr>
              <a:t>．深化内容改革，聚焦四层四翼</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789430"/>
            <a:ext cx="8229600" cy="4337050"/>
          </a:xfrm>
        </p:spPr>
        <p:txBody>
          <a:bodyPr/>
          <a:p>
            <a:r>
              <a:rPr lang="zh-CN" altLang="en-US" sz="2800" b="1">
                <a:latin typeface="黑体" panose="02010609060101010101" pitchFamily="2" charset="-122"/>
                <a:ea typeface="黑体" panose="02010609060101010101" pitchFamily="2" charset="-122"/>
              </a:rPr>
              <a:t>增强基础性，考查学生必备知识和关键能力。</a:t>
            </a:r>
            <a:endParaRPr lang="zh-CN" altLang="en-US" sz="2800"/>
          </a:p>
          <a:p>
            <a:r>
              <a:rPr lang="zh-CN" altLang="en-US" sz="2400">
                <a:latin typeface="楷体" panose="02010609060101010101" charset="-122"/>
                <a:ea typeface="楷体" panose="02010609060101010101" charset="-122"/>
                <a:cs typeface="楷体" panose="02010609060101010101" charset="-122"/>
              </a:rPr>
              <a:t>2018年全国历史试题考查基础知识、主干知识、大学学习以及终身学习所必须掌握的内容，杜绝偏题、怪题和繁难试题，这对优化教学内容、减轻课业负担具有良好的导向作用。高考强调“必备知识”，并不是进行单纯知识点的考查，而是将“必备知识”置于广阔、丰富的情境中，与能力、素养等紧密联系，考查学生在问题解决过程中对必备知识的掌握程度。高考试题立足于培育学生支撑终身发展和适应时代的能力，重点考查独立思考、信息处理、逻辑推理和准确表达等关键能力。</a:t>
            </a:r>
            <a:endParaRPr lang="zh-CN" altLang="en-US" sz="240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236855" y="1016635"/>
            <a:ext cx="8041640" cy="583565"/>
          </a:xfrm>
          <a:prstGeom prst="rect">
            <a:avLst/>
          </a:prstGeom>
          <a:noFill/>
          <a:ln w="9525">
            <a:noFill/>
          </a:ln>
        </p:spPr>
        <p:txBody>
          <a:bodyPr wrap="square">
            <a:spAutoFit/>
          </a:bodyPr>
          <a:p>
            <a:pPr indent="272415"/>
            <a:r>
              <a:rPr lang="en-US" sz="3200" b="1">
                <a:solidFill>
                  <a:srgbClr val="1B24D3"/>
                </a:solidFill>
                <a:latin typeface="黑体" panose="02010609060101010101" pitchFamily="2" charset="-122"/>
                <a:ea typeface="黑体" panose="02010609060101010101" pitchFamily="2" charset="-122"/>
                <a:cs typeface="黑体" panose="02010609060101010101" pitchFamily="2" charset="-122"/>
              </a:rPr>
              <a:t>2</a:t>
            </a:r>
            <a:r>
              <a:rPr lang="zh-CN" sz="3200" b="1">
                <a:solidFill>
                  <a:srgbClr val="1B24D3"/>
                </a:solidFill>
                <a:latin typeface="黑体" panose="02010609060101010101" pitchFamily="2" charset="-122"/>
                <a:ea typeface="黑体" panose="02010609060101010101" pitchFamily="2" charset="-122"/>
                <a:cs typeface="黑体" panose="02010609060101010101" pitchFamily="2" charset="-122"/>
              </a:rPr>
              <a:t>．深化内容改革，聚焦四层四翼</a:t>
            </a:r>
            <a:endParaRPr lang="zh-CN" altLang="en-US" sz="3200" b="1">
              <a:solidFill>
                <a:srgbClr val="1B24D3"/>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1645285" y="2286000"/>
            <a:ext cx="3648075" cy="1888490"/>
          </a:xfrm>
          <a:prstGeom prst="rect">
            <a:avLst/>
          </a:prstGeom>
          <a:noFill/>
          <a:ln w="9525">
            <a:noFill/>
          </a:ln>
        </p:spPr>
      </p:pic>
      <p:sp>
        <p:nvSpPr>
          <p:cNvPr id="101" name="文本框 100"/>
          <p:cNvSpPr txBox="1"/>
          <p:nvPr/>
        </p:nvSpPr>
        <p:spPr>
          <a:xfrm>
            <a:off x="656590" y="878205"/>
            <a:ext cx="7726045" cy="5262245"/>
          </a:xfrm>
          <a:prstGeom prst="rect">
            <a:avLst/>
          </a:prstGeom>
          <a:noFill/>
          <a:ln w="9525">
            <a:noFill/>
          </a:ln>
        </p:spPr>
        <p:txBody>
          <a:bodyPr wrap="square">
            <a:spAutoFit/>
          </a:bodyPr>
          <a:p>
            <a:pPr indent="0"/>
            <a:r>
              <a:rPr lang="zh-CN" sz="2800" b="1">
                <a:solidFill>
                  <a:srgbClr val="1B24D3"/>
                </a:solidFill>
                <a:latin typeface="楷体" panose="02010609060101010101" charset="-122"/>
                <a:ea typeface="楷体" panose="02010609060101010101" charset="-122"/>
                <a:cs typeface="楷体" panose="02010609060101010101" charset="-122"/>
              </a:rPr>
              <a:t>（</a:t>
            </a:r>
            <a:r>
              <a:rPr lang="en-US" altLang="zh-CN" sz="2800" b="1">
                <a:solidFill>
                  <a:srgbClr val="1B24D3"/>
                </a:solidFill>
                <a:latin typeface="楷体" panose="02010609060101010101" charset="-122"/>
                <a:ea typeface="楷体" panose="02010609060101010101" charset="-122"/>
                <a:cs typeface="楷体" panose="02010609060101010101" charset="-122"/>
              </a:rPr>
              <a:t>2018</a:t>
            </a:r>
            <a:r>
              <a:rPr lang="zh-CN" altLang="en-US" sz="2800" b="1">
                <a:solidFill>
                  <a:srgbClr val="1B24D3"/>
                </a:solidFill>
                <a:latin typeface="楷体" panose="02010609060101010101" charset="-122"/>
                <a:ea typeface="楷体" panose="02010609060101010101" charset="-122"/>
                <a:cs typeface="楷体" panose="02010609060101010101" charset="-122"/>
              </a:rPr>
              <a:t>全国</a:t>
            </a:r>
            <a:r>
              <a:rPr lang="en-US" altLang="zh-CN" sz="2800" b="1">
                <a:solidFill>
                  <a:srgbClr val="1B24D3"/>
                </a:solidFill>
                <a:latin typeface="楷体" panose="02010609060101010101" charset="-122"/>
                <a:ea typeface="楷体" panose="02010609060101010101" charset="-122"/>
                <a:cs typeface="楷体" panose="02010609060101010101" charset="-122"/>
              </a:rPr>
              <a:t>I</a:t>
            </a:r>
            <a:r>
              <a:rPr lang="zh-CN" altLang="en-US" sz="2800" b="1">
                <a:solidFill>
                  <a:srgbClr val="1B24D3"/>
                </a:solidFill>
                <a:latin typeface="楷体" panose="02010609060101010101" charset="-122"/>
                <a:ea typeface="楷体" panose="02010609060101010101" charset="-122"/>
                <a:cs typeface="楷体" panose="02010609060101010101" charset="-122"/>
              </a:rPr>
              <a:t>，</a:t>
            </a:r>
            <a:r>
              <a:rPr lang="en-US" altLang="zh-CN" sz="2800" b="1">
                <a:solidFill>
                  <a:srgbClr val="1B24D3"/>
                </a:solidFill>
                <a:latin typeface="楷体" panose="02010609060101010101" charset="-122"/>
                <a:ea typeface="楷体" panose="02010609060101010101" charset="-122"/>
                <a:cs typeface="楷体" panose="02010609060101010101" charset="-122"/>
              </a:rPr>
              <a:t>31</a:t>
            </a:r>
            <a:r>
              <a:rPr lang="zh-CN" sz="2800" b="1">
                <a:solidFill>
                  <a:srgbClr val="1B24D3"/>
                </a:solidFill>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图7是1953年的一幅漫画，描绘了资源勘探队员来到深山，手持“邀请函”叩响山洞大门的情景。这反映了当时我国</a:t>
            </a:r>
            <a:endParaRPr lang="zh-CN" sz="2800" b="0">
              <a:latin typeface="楷体" panose="02010609060101010101" charset="-122"/>
              <a:ea typeface="楷体" panose="02010609060101010101" charset="-122"/>
              <a:cs typeface="楷体" panose="02010609060101010101" charset="-122"/>
            </a:endParaRPr>
          </a:p>
          <a:p>
            <a:pPr indent="0"/>
            <a:endParaRPr lang="zh-CN" sz="2800" b="0">
              <a:latin typeface="楷体" panose="02010609060101010101" charset="-122"/>
              <a:ea typeface="楷体" panose="02010609060101010101" charset="-122"/>
              <a:cs typeface="楷体" panose="02010609060101010101" charset="-122"/>
            </a:endParaRPr>
          </a:p>
          <a:p>
            <a:pPr indent="0"/>
            <a:endParaRPr lang="zh-CN" sz="2800" b="0">
              <a:latin typeface="楷体" panose="02010609060101010101" charset="-122"/>
              <a:ea typeface="楷体" panose="02010609060101010101" charset="-122"/>
              <a:cs typeface="楷体" panose="02010609060101010101" charset="-122"/>
            </a:endParaRPr>
          </a:p>
          <a:p>
            <a:pPr indent="0"/>
            <a:endParaRPr lang="zh-CN" sz="2800" b="0">
              <a:latin typeface="楷体" panose="02010609060101010101" charset="-122"/>
              <a:ea typeface="楷体" panose="02010609060101010101" charset="-122"/>
              <a:cs typeface="楷体" panose="02010609060101010101" charset="-122"/>
            </a:endParaRPr>
          </a:p>
          <a:p>
            <a:pPr indent="0"/>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A．已经初步改变工业落后局面         B．开始进行对矿产资源的开采C．国民经济调整任务基本完成             D．大规模的经济建设正在展开</a:t>
            </a:r>
            <a:endParaRPr lang="zh-CN" altLang="en-US" sz="2800" b="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97865" y="951865"/>
            <a:ext cx="7809865" cy="829945"/>
          </a:xfrm>
          <a:prstGeom prst="rect">
            <a:avLst/>
          </a:prstGeom>
          <a:noFill/>
          <a:ln w="9525">
            <a:noFill/>
          </a:ln>
        </p:spPr>
        <p:txBody>
          <a:bodyPr wrap="square">
            <a:spAutoFit/>
          </a:bodyPr>
          <a:p>
            <a:pPr indent="0"/>
            <a:r>
              <a:rPr lang="zh-CN" sz="2400" b="0">
                <a:solidFill>
                  <a:srgbClr val="0000FF"/>
                </a:solidFill>
                <a:latin typeface="楷体" panose="02010609060101010101" charset="-122"/>
                <a:ea typeface="楷体" panose="02010609060101010101" charset="-122"/>
                <a:cs typeface="楷体" panose="02010609060101010101" charset="-122"/>
              </a:rPr>
              <a:t>（2018年全国III卷，34）</a:t>
            </a:r>
            <a:r>
              <a:rPr lang="zh-CN" sz="2400" b="0">
                <a:solidFill>
                  <a:srgbClr val="333333"/>
                </a:solidFill>
                <a:latin typeface="楷体" panose="02010609060101010101" charset="-122"/>
                <a:ea typeface="楷体" panose="02010609060101010101" charset="-122"/>
                <a:cs typeface="楷体" panose="02010609060101010101" charset="-122"/>
              </a:rPr>
              <a:t>表3 1929～1931年美国部分行业工人周工资变化表（单位：%）</a:t>
            </a:r>
            <a:endParaRPr lang="zh-CN" altLang="en-US" sz="2400">
              <a:latin typeface="楷体" panose="02010609060101010101" charset="-122"/>
              <a:ea typeface="楷体" panose="02010609060101010101" charset="-122"/>
              <a:cs typeface="楷体" panose="02010609060101010101" charset="-122"/>
            </a:endParaRPr>
          </a:p>
        </p:txBody>
      </p:sp>
      <p:graphicFrame>
        <p:nvGraphicFramePr>
          <p:cNvPr id="5" name="表格 4"/>
          <p:cNvGraphicFramePr/>
          <p:nvPr/>
        </p:nvGraphicFramePr>
        <p:xfrm>
          <a:off x="950595" y="1781810"/>
          <a:ext cx="7487285" cy="1828800"/>
        </p:xfrm>
        <a:graphic>
          <a:graphicData uri="http://schemas.openxmlformats.org/drawingml/2006/table">
            <a:tbl>
              <a:tblPr firstRow="1" bandRow="1">
                <a:tableStyleId>{5940675A-B579-460E-94D1-54222C63F5DA}</a:tableStyleId>
              </a:tblPr>
              <a:tblGrid>
                <a:gridCol w="2033270"/>
                <a:gridCol w="2609850"/>
                <a:gridCol w="2844165"/>
              </a:tblGrid>
              <a:tr h="215900">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     时间</a:t>
                      </a:r>
                      <a:endParaRPr lang="en-US" sz="2400" b="0">
                        <a:solidFill>
                          <a:srgbClr val="333333"/>
                        </a:solidFill>
                        <a:latin typeface="楷体" panose="02010609060101010101" charset="-122"/>
                        <a:ea typeface="楷体" panose="02010609060101010101" charset="-122"/>
                        <a:cs typeface="楷体" panose="02010609060101010101" charset="-122"/>
                      </a:endParaRPr>
                    </a:p>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类别</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1929～1930年</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1930～1931年</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烟煤业</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-12.3</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-19.1</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金属矿业</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-6.6</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-18.3</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15900">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制造业</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-7.2</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400" b="0">
                          <a:solidFill>
                            <a:srgbClr val="333333"/>
                          </a:solidFill>
                          <a:latin typeface="楷体" panose="02010609060101010101" charset="-122"/>
                          <a:ea typeface="楷体" panose="02010609060101010101" charset="-122"/>
                          <a:cs typeface="楷体" panose="02010609060101010101" charset="-122"/>
                        </a:rPr>
                        <a:t>-11.3</a:t>
                      </a:r>
                      <a:endParaRPr lang="en-US" altLang="en-US" sz="2400" b="0">
                        <a:solidFill>
                          <a:srgbClr val="333333"/>
                        </a:solidFill>
                        <a:latin typeface="楷体" panose="02010609060101010101" charset="-122"/>
                        <a:ea typeface="楷体" panose="02010609060101010101" charset="-122"/>
                        <a:cs typeface="楷体" panose="02010609060101010101" charset="-122"/>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pic>
        <p:nvPicPr>
          <p:cNvPr id="6" name="图片 5"/>
          <p:cNvPicPr/>
          <p:nvPr/>
        </p:nvPicPr>
        <p:blipFill>
          <a:blip r:embed="rId1"/>
          <a:stretch>
            <a:fillRect/>
          </a:stretch>
        </p:blipFill>
        <p:spPr>
          <a:xfrm>
            <a:off x="950595" y="1781175"/>
            <a:ext cx="2046605" cy="731520"/>
          </a:xfrm>
          <a:prstGeom prst="rect">
            <a:avLst/>
          </a:prstGeom>
          <a:noFill/>
          <a:ln w="9525">
            <a:noFill/>
          </a:ln>
        </p:spPr>
      </p:pic>
      <p:sp>
        <p:nvSpPr>
          <p:cNvPr id="7" name="文本框 6"/>
          <p:cNvSpPr txBox="1"/>
          <p:nvPr/>
        </p:nvSpPr>
        <p:spPr>
          <a:xfrm>
            <a:off x="950595" y="3752215"/>
            <a:ext cx="7486650" cy="1198880"/>
          </a:xfrm>
          <a:prstGeom prst="rect">
            <a:avLst/>
          </a:prstGeom>
          <a:noFill/>
          <a:ln w="9525">
            <a:noFill/>
          </a:ln>
        </p:spPr>
        <p:txBody>
          <a:bodyPr wrap="square">
            <a:spAutoFit/>
          </a:bodyPr>
          <a:p>
            <a:pPr indent="0"/>
            <a:r>
              <a:rPr lang="zh-CN" sz="2400" b="0">
                <a:solidFill>
                  <a:srgbClr val="333333"/>
                </a:solidFill>
                <a:latin typeface="楷体" panose="02010609060101010101" charset="-122"/>
                <a:ea typeface="楷体" panose="02010609060101010101" charset="-122"/>
                <a:cs typeface="楷体" panose="02010609060101010101" charset="-122"/>
              </a:rPr>
              <a:t>据表3可知，当时美国A．最低工资标准失效        B．产业结构迅速调整C．经济危机不断加深        D．政府财政支出锐减</a:t>
            </a:r>
            <a:endParaRPr lang="zh-CN" altLang="en-US" sz="2400" b="0">
              <a:solidFill>
                <a:srgbClr val="333333"/>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991870" y="2921000"/>
            <a:ext cx="6970395" cy="481330"/>
          </a:xfrm>
        </p:spPr>
        <p:txBody>
          <a:bodyPr>
            <a:normAutofit fontScale="90000"/>
            <a:scene3d>
              <a:camera prst="orthographicFront"/>
              <a:lightRig rig="threePt" dir="t"/>
            </a:scene3d>
          </a:bodyPr>
          <a:p>
            <a:r>
              <a:rPr lang="zh-CN" altLang="en-US" sz="4400" b="1" dirty="0">
                <a:ln w="22225">
                  <a:solidFill>
                    <a:schemeClr val="accent2"/>
                  </a:solidFill>
                  <a:prstDash val="solid"/>
                </a:ln>
                <a:solidFill>
                  <a:schemeClr val="accent2">
                    <a:lumMod val="40000"/>
                    <a:lumOff val="60000"/>
                  </a:schemeClr>
                </a:solidFill>
                <a:effectLst/>
              </a:rPr>
              <a:t>一、</a:t>
            </a:r>
            <a:r>
              <a:rPr lang="en-US" altLang="zh-CN" sz="4400" b="1" dirty="0">
                <a:ln w="22225">
                  <a:solidFill>
                    <a:schemeClr val="accent2"/>
                  </a:solidFill>
                  <a:prstDash val="solid"/>
                </a:ln>
                <a:solidFill>
                  <a:schemeClr val="accent2">
                    <a:lumMod val="40000"/>
                    <a:lumOff val="60000"/>
                  </a:schemeClr>
                </a:solidFill>
                <a:effectLst/>
              </a:rPr>
              <a:t>2018</a:t>
            </a:r>
            <a:r>
              <a:rPr lang="zh-CN" altLang="en-US" sz="4400" b="1" dirty="0">
                <a:ln w="22225">
                  <a:solidFill>
                    <a:schemeClr val="accent2"/>
                  </a:solidFill>
                  <a:prstDash val="solid"/>
                </a:ln>
                <a:solidFill>
                  <a:schemeClr val="accent2">
                    <a:lumMod val="40000"/>
                    <a:lumOff val="60000"/>
                  </a:schemeClr>
                </a:solidFill>
                <a:effectLst/>
              </a:rPr>
              <a:t>年高考历史试题评价</a:t>
            </a:r>
            <a:endParaRPr lang="zh-CN" altLang="en-US" sz="4400" b="1"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46430" y="1936115"/>
            <a:ext cx="7735570" cy="4190365"/>
          </a:xfrm>
        </p:spPr>
        <p:txBody>
          <a:bodyPr>
            <a:normAutofit lnSpcReduction="10000"/>
          </a:bodyPr>
          <a:p>
            <a:r>
              <a:rPr lang="zh-CN" altLang="en-US" sz="2800" b="1">
                <a:latin typeface="黑体" panose="02010609060101010101" pitchFamily="2" charset="-122"/>
                <a:ea typeface="黑体" panose="02010609060101010101" pitchFamily="2" charset="-122"/>
              </a:rPr>
              <a:t>增强综合性，考查学生综合素质和学科素养。</a:t>
            </a:r>
            <a:endParaRPr lang="zh-CN" altLang="en-US" sz="2800"/>
          </a:p>
          <a:p>
            <a:r>
              <a:rPr lang="zh-CN" altLang="en-US" sz="2800"/>
              <a:t>2018年高考历史试题注重考查学生的知识整合和迁移能力，采用“古今贯通、中外关联”的设计，对学科素养和关键能力进行分层、综合、有效的考查。</a:t>
            </a:r>
            <a:endParaRPr lang="zh-CN" altLang="en-US" sz="2800"/>
          </a:p>
          <a:p>
            <a:r>
              <a:rPr lang="zh-CN" altLang="en-US" sz="2800"/>
              <a:t>试卷渗透着对核心素养的考查，涉及家国情怀、时空观念、史料实证、历史解释，以及人民群众是历史的创造者、社会存在决定社会意识的唯物史观。</a:t>
            </a:r>
            <a:endParaRPr lang="zh-CN" altLang="en-US" sz="2800"/>
          </a:p>
        </p:txBody>
      </p:sp>
      <p:sp>
        <p:nvSpPr>
          <p:cNvPr id="100" name="文本框 99"/>
          <p:cNvSpPr txBox="1"/>
          <p:nvPr/>
        </p:nvSpPr>
        <p:spPr>
          <a:xfrm>
            <a:off x="236855" y="1016635"/>
            <a:ext cx="8041640" cy="583565"/>
          </a:xfrm>
          <a:prstGeom prst="rect">
            <a:avLst/>
          </a:prstGeom>
          <a:noFill/>
          <a:ln w="9525">
            <a:noFill/>
          </a:ln>
        </p:spPr>
        <p:txBody>
          <a:bodyPr wrap="square">
            <a:spAutoFit/>
          </a:bodyPr>
          <a:p>
            <a:pPr indent="272415"/>
            <a:r>
              <a:rPr lang="en-US" sz="3200" b="1">
                <a:solidFill>
                  <a:srgbClr val="1B24D3"/>
                </a:solidFill>
                <a:latin typeface="黑体" panose="02010609060101010101" pitchFamily="2" charset="-122"/>
                <a:ea typeface="黑体" panose="02010609060101010101" pitchFamily="2" charset="-122"/>
                <a:cs typeface="黑体" panose="02010609060101010101" pitchFamily="2" charset="-122"/>
              </a:rPr>
              <a:t>2</a:t>
            </a:r>
            <a:r>
              <a:rPr lang="zh-CN" sz="3200" b="1">
                <a:solidFill>
                  <a:srgbClr val="1B24D3"/>
                </a:solidFill>
                <a:latin typeface="黑体" panose="02010609060101010101" pitchFamily="2" charset="-122"/>
                <a:ea typeface="黑体" panose="02010609060101010101" pitchFamily="2" charset="-122"/>
                <a:cs typeface="黑体" panose="02010609060101010101" pitchFamily="2" charset="-122"/>
              </a:rPr>
              <a:t>．深化内容改革，聚焦四层四翼</a:t>
            </a:r>
            <a:endParaRPr lang="zh-CN" altLang="en-US" sz="3200" b="1">
              <a:solidFill>
                <a:srgbClr val="1B24D3"/>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813435" y="1041400"/>
            <a:ext cx="7390130" cy="5262245"/>
          </a:xfrm>
          <a:prstGeom prst="rect">
            <a:avLst/>
          </a:prstGeom>
          <a:noFill/>
          <a:ln w="9525">
            <a:noFill/>
          </a:ln>
        </p:spPr>
        <p:txBody>
          <a:bodyPr wrap="square">
            <a:spAutoFit/>
          </a:bodyPr>
          <a:p>
            <a:pPr indent="0"/>
            <a:r>
              <a:rPr lang="zh-CN" sz="2400" b="1">
                <a:solidFill>
                  <a:srgbClr val="1B24D3"/>
                </a:solidFill>
                <a:latin typeface="楷体" panose="02010609060101010101" charset="-122"/>
                <a:ea typeface="楷体" panose="02010609060101010101" charset="-122"/>
                <a:cs typeface="楷体" panose="02010609060101010101" charset="-122"/>
              </a:rPr>
              <a:t>（</a:t>
            </a:r>
            <a:r>
              <a:rPr lang="en-US" altLang="zh-CN" sz="2400" b="1">
                <a:solidFill>
                  <a:srgbClr val="1B24D3"/>
                </a:solidFill>
                <a:latin typeface="楷体" panose="02010609060101010101" charset="-122"/>
                <a:ea typeface="楷体" panose="02010609060101010101" charset="-122"/>
                <a:cs typeface="楷体" panose="02010609060101010101" charset="-122"/>
              </a:rPr>
              <a:t>2018</a:t>
            </a:r>
            <a:r>
              <a:rPr lang="zh-CN" altLang="en-US" sz="2400" b="1">
                <a:solidFill>
                  <a:srgbClr val="1B24D3"/>
                </a:solidFill>
                <a:latin typeface="楷体" panose="02010609060101010101" charset="-122"/>
                <a:ea typeface="楷体" panose="02010609060101010101" charset="-122"/>
                <a:cs typeface="楷体" panose="02010609060101010101" charset="-122"/>
              </a:rPr>
              <a:t>全国</a:t>
            </a:r>
            <a:r>
              <a:rPr lang="en-US" altLang="zh-CN" sz="2400" b="1">
                <a:solidFill>
                  <a:srgbClr val="1B24D3"/>
                </a:solidFill>
                <a:latin typeface="楷体" panose="02010609060101010101" charset="-122"/>
                <a:ea typeface="楷体" panose="02010609060101010101" charset="-122"/>
                <a:cs typeface="楷体" panose="02010609060101010101" charset="-122"/>
              </a:rPr>
              <a:t>I</a:t>
            </a: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en-US" altLang="zh-CN" sz="2400" b="1">
                <a:solidFill>
                  <a:srgbClr val="1B24D3"/>
                </a:solidFill>
                <a:latin typeface="楷体" panose="02010609060101010101" charset="-122"/>
                <a:ea typeface="楷体" panose="02010609060101010101" charset="-122"/>
                <a:cs typeface="楷体" panose="02010609060101010101" charset="-122"/>
              </a:rPr>
              <a:t>27</a:t>
            </a: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图6中的动物是郑和下西洋时外国使臣随船向明政府贡献的奇珍异兽。明朝君臣认为，这就是中国传说中的“麒麟”，明成祖遂厚赐外国使臣。这表明当时</a:t>
            </a:r>
            <a:endParaRPr lang="zh-CN" sz="2400" b="0">
              <a:latin typeface="楷体" panose="02010609060101010101" charset="-122"/>
              <a:ea typeface="楷体" panose="02010609060101010101" charset="-122"/>
              <a:cs typeface="楷体" panose="02010609060101010101" charset="-122"/>
            </a:endParaRPr>
          </a:p>
          <a:p>
            <a:pPr indent="0"/>
            <a:endParaRPr lang="zh-CN" sz="2400" b="0">
              <a:latin typeface="楷体" panose="02010609060101010101" charset="-122"/>
              <a:ea typeface="楷体" panose="02010609060101010101" charset="-122"/>
              <a:cs typeface="楷体" panose="02010609060101010101" charset="-122"/>
            </a:endParaRPr>
          </a:p>
          <a:p>
            <a:pPr indent="0"/>
            <a:endParaRPr lang="zh-CN" sz="2400" b="0">
              <a:latin typeface="楷体" panose="02010609060101010101" charset="-122"/>
              <a:ea typeface="楷体" panose="02010609060101010101" charset="-122"/>
              <a:cs typeface="楷体" panose="02010609060101010101" charset="-122"/>
            </a:endParaRPr>
          </a:p>
          <a:p>
            <a:pPr indent="0"/>
            <a:endParaRPr lang="zh-CN" sz="2400" b="0">
              <a:latin typeface="楷体" panose="02010609060101010101" charset="-122"/>
              <a:ea typeface="楷体" panose="02010609060101010101" charset="-122"/>
              <a:cs typeface="楷体" panose="02010609060101010101" charset="-122"/>
            </a:endParaRPr>
          </a:p>
          <a:p>
            <a:pPr indent="0"/>
            <a:endParaRPr lang="zh-CN" sz="2400" b="0">
              <a:latin typeface="楷体" panose="02010609060101010101" charset="-122"/>
              <a:ea typeface="楷体" panose="02010609060101010101" charset="-122"/>
              <a:cs typeface="楷体" panose="02010609060101010101" charset="-122"/>
            </a:endParaRPr>
          </a:p>
          <a:p>
            <a:pPr indent="0"/>
            <a:endParaRPr 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A．对外交流促使中国传统绘画出现新的类型  B．朝廷用中国文化对朝贡贸易贡品加以解读C．海禁政策的解除促进了对外文化交流D．外来物品的传入推动了传统观念更新</a:t>
            </a:r>
            <a:endParaRPr lang="zh-CN" altLang="en-US" sz="2400" b="0">
              <a:latin typeface="楷体" panose="02010609060101010101" charset="-122"/>
              <a:ea typeface="楷体" panose="02010609060101010101" charset="-122"/>
              <a:cs typeface="楷体" panose="02010609060101010101" charset="-122"/>
            </a:endParaRPr>
          </a:p>
        </p:txBody>
      </p:sp>
      <p:pic>
        <p:nvPicPr>
          <p:cNvPr id="15"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961640" y="2575560"/>
            <a:ext cx="1598930" cy="209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788795"/>
            <a:ext cx="8229600" cy="4127500"/>
          </a:xfrm>
        </p:spPr>
        <p:txBody>
          <a:bodyPr/>
          <a:p>
            <a:r>
              <a:rPr lang="zh-CN" altLang="en-US" sz="2800" b="1">
                <a:latin typeface="黑体" panose="02010609060101010101" pitchFamily="2" charset="-122"/>
                <a:ea typeface="黑体" panose="02010609060101010101" pitchFamily="2" charset="-122"/>
              </a:rPr>
              <a:t>加强应用性，注重理论密切联系实际。</a:t>
            </a:r>
            <a:endParaRPr lang="zh-CN" altLang="en-US" sz="2800"/>
          </a:p>
          <a:p>
            <a:r>
              <a:rPr lang="zh-CN" altLang="en-US" sz="2400"/>
              <a:t>意大利史学家克罗齐说“一切历史都是当代史”。2018年高考历史试题把考试内容与经济社会发展、科学技术进步紧密结合，设置“真实”问题情境，考查学生运用所学知识分析解决问题的能力，引导学生从“解题”走向“解决问题”。</a:t>
            </a:r>
            <a:endParaRPr lang="zh-CN" altLang="en-US" sz="2400"/>
          </a:p>
          <a:p>
            <a:r>
              <a:rPr lang="zh-CN" altLang="en-US" sz="2400"/>
              <a:t>如</a:t>
            </a:r>
            <a:r>
              <a:rPr lang="en-US" altLang="zh-CN" sz="2400"/>
              <a:t>III</a:t>
            </a:r>
            <a:r>
              <a:rPr lang="zh-CN" altLang="en-US" sz="2400"/>
              <a:t>卷41题对上海和曼彻斯特的城市发展进行比较，引导学生关注身边城市的发展问题。这些试题都设置了比较“真实”的问题场景，考查学生学以致用、知行合一的能力。</a:t>
            </a:r>
            <a:endParaRPr lang="zh-CN" altLang="en-US" sz="2400"/>
          </a:p>
        </p:txBody>
      </p:sp>
      <p:sp>
        <p:nvSpPr>
          <p:cNvPr id="100" name="文本框 99"/>
          <p:cNvSpPr txBox="1"/>
          <p:nvPr/>
        </p:nvSpPr>
        <p:spPr>
          <a:xfrm>
            <a:off x="236855" y="1016635"/>
            <a:ext cx="8041640" cy="583565"/>
          </a:xfrm>
          <a:prstGeom prst="rect">
            <a:avLst/>
          </a:prstGeom>
          <a:noFill/>
          <a:ln w="9525">
            <a:noFill/>
          </a:ln>
        </p:spPr>
        <p:txBody>
          <a:bodyPr wrap="square">
            <a:spAutoFit/>
          </a:bodyPr>
          <a:p>
            <a:pPr indent="272415"/>
            <a:r>
              <a:rPr lang="en-US" sz="3200" b="1">
                <a:solidFill>
                  <a:srgbClr val="1B24D3"/>
                </a:solidFill>
                <a:latin typeface="黑体" panose="02010609060101010101" pitchFamily="2" charset="-122"/>
                <a:ea typeface="黑体" panose="02010609060101010101" pitchFamily="2" charset="-122"/>
                <a:cs typeface="黑体" panose="02010609060101010101" pitchFamily="2" charset="-122"/>
              </a:rPr>
              <a:t>2</a:t>
            </a:r>
            <a:r>
              <a:rPr lang="zh-CN" sz="3200" b="1">
                <a:solidFill>
                  <a:srgbClr val="1B24D3"/>
                </a:solidFill>
                <a:latin typeface="黑体" panose="02010609060101010101" pitchFamily="2" charset="-122"/>
                <a:ea typeface="黑体" panose="02010609060101010101" pitchFamily="2" charset="-122"/>
                <a:cs typeface="黑体" panose="02010609060101010101" pitchFamily="2" charset="-122"/>
              </a:rPr>
              <a:t>．深化内容改革，聚焦四层四翼</a:t>
            </a:r>
            <a:endParaRPr lang="zh-CN" altLang="en-US" sz="3200" b="1">
              <a:solidFill>
                <a:srgbClr val="1B24D3"/>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7175" y="802005"/>
            <a:ext cx="8649970" cy="5660390"/>
          </a:xfrm>
        </p:spPr>
        <p:txBody>
          <a:bodyPr>
            <a:noAutofit/>
          </a:bodyPr>
          <a:p>
            <a:pPr marL="0" indent="0">
              <a:buNone/>
            </a:pPr>
            <a:r>
              <a:rPr lang="zh-CN" altLang="en-US" sz="1700" b="1">
                <a:solidFill>
                  <a:srgbClr val="1B24D3"/>
                </a:solidFill>
                <a:latin typeface="楷体" panose="02010609060101010101" charset="-122"/>
                <a:ea typeface="楷体" panose="02010609060101010101" charset="-122"/>
                <a:cs typeface="楷体" panose="02010609060101010101" charset="-122"/>
              </a:rPr>
              <a:t>（2018年全国III卷，41）</a:t>
            </a:r>
            <a:r>
              <a:rPr lang="zh-CN" altLang="en-US" sz="1700" b="1"/>
              <a:t>阅读材料，完成下列要求。（25分）</a:t>
            </a:r>
            <a:endParaRPr lang="zh-CN" altLang="en-US" sz="1700"/>
          </a:p>
          <a:p>
            <a:pPr marL="0" indent="0">
              <a:buNone/>
            </a:pPr>
            <a:r>
              <a:rPr lang="zh-CN" altLang="en-US" sz="1700"/>
              <a:t>材料一    </a:t>
            </a:r>
            <a:r>
              <a:rPr lang="zh-CN" altLang="en-US" sz="1700">
                <a:latin typeface="楷体" panose="02010609060101010101" charset="-122"/>
                <a:ea typeface="楷体" panose="02010609060101010101" charset="-122"/>
                <a:cs typeface="楷体" panose="02010609060101010101" charset="-122"/>
              </a:rPr>
              <a:t>19世纪40年代初，上海开始“依港兴市”，租界中“华洋杂居”；60年代后，上海由一个古老的县城逐渐发展成港口与商业中心； 19世纪下半叶形成了沪东、沪西、沪南等工业区。甲午战争后，民族资本参与上海发展，形成新的商业区。1929年，由市政府主导，建成以江湾五角场为中心的“大上海市中心区”。1949年后，上海一直是国家重要的经济中心。十一届三中全会以后，上海作为国际化大都市，世界影响力日益增强。</a:t>
            </a:r>
            <a:endParaRPr lang="zh-CN" altLang="en-US" sz="1700">
              <a:latin typeface="楷体" panose="02010609060101010101" charset="-122"/>
              <a:ea typeface="楷体" panose="02010609060101010101" charset="-122"/>
              <a:cs typeface="楷体" panose="02010609060101010101" charset="-122"/>
            </a:endParaRPr>
          </a:p>
          <a:p>
            <a:pPr marL="0" indent="0" algn="r">
              <a:buNone/>
            </a:pPr>
            <a:r>
              <a:rPr lang="zh-CN" altLang="en-US" sz="1700">
                <a:latin typeface="楷体" panose="02010609060101010101" charset="-122"/>
                <a:ea typeface="楷体" panose="02010609060101010101" charset="-122"/>
                <a:cs typeface="楷体" panose="02010609060101010101" charset="-122"/>
              </a:rPr>
              <a:t>——摘编自张仲礼编《近代上海城市研究》等</a:t>
            </a:r>
            <a:endParaRPr lang="zh-CN" altLang="en-US" sz="1700"/>
          </a:p>
          <a:p>
            <a:pPr marL="0" indent="0">
              <a:buNone/>
            </a:pPr>
            <a:r>
              <a:rPr lang="zh-CN" altLang="en-US" sz="1700"/>
              <a:t>材料二    </a:t>
            </a:r>
            <a:r>
              <a:rPr lang="zh-CN" altLang="en-US" sz="1700">
                <a:latin typeface="楷体" panose="02010609060101010101" charset="-122"/>
                <a:ea typeface="楷体" panose="02010609060101010101" charset="-122"/>
                <a:cs typeface="楷体" panose="02010609060101010101" charset="-122"/>
              </a:rPr>
              <a:t>16世纪开始，曼彻斯特从军事要塞逐渐发展成为工商业城市。1830年已有棉纺厂99家，并开通世界最早的现代化铁路。1838年，设立议会和市政府，摆脱了封建管理体制。19世纪下半期，从传统的棉纺业衍生出许多新门类，开通了通海运河，可通往世界各地。20世纪初，不断与周围工业社区及城镇连接，发展为大城市。1961～1981年，因过于拥挤，人口大量外迁，老龄化日益严重，纺织业日趋衰落。20世纪后期，城市中心被废弃的工业区包围，几个大面积的旧贫民区仍然存在。</a:t>
            </a:r>
            <a:endParaRPr lang="zh-CN" altLang="en-US" sz="1700">
              <a:latin typeface="楷体" panose="02010609060101010101" charset="-122"/>
              <a:ea typeface="楷体" panose="02010609060101010101" charset="-122"/>
              <a:cs typeface="楷体" panose="02010609060101010101" charset="-122"/>
            </a:endParaRPr>
          </a:p>
          <a:p>
            <a:pPr marL="0" indent="0" algn="r">
              <a:buNone/>
            </a:pPr>
            <a:r>
              <a:rPr lang="zh-CN" altLang="en-US" sz="1700">
                <a:latin typeface="楷体" panose="02010609060101010101" charset="-122"/>
                <a:ea typeface="楷体" panose="02010609060101010101" charset="-122"/>
                <a:cs typeface="楷体" panose="02010609060101010101" charset="-122"/>
              </a:rPr>
              <a:t>——摘编自（英）克拉潘《现代英国经济史》等</a:t>
            </a:r>
            <a:endParaRPr lang="zh-CN" altLang="en-US" sz="1700"/>
          </a:p>
          <a:p>
            <a:pPr marL="0" indent="0">
              <a:buNone/>
            </a:pPr>
            <a:r>
              <a:rPr lang="zh-CN" altLang="en-US" sz="1700"/>
              <a:t>  （1）根据材料并结合所学知识，概述上海和曼彻斯特发展成为近代大都市的相同因素。</a:t>
            </a:r>
            <a:endParaRPr lang="zh-CN" altLang="en-US" sz="1700"/>
          </a:p>
          <a:p>
            <a:pPr marL="0" indent="0">
              <a:buNone/>
            </a:pPr>
            <a:r>
              <a:rPr lang="zh-CN" altLang="en-US" sz="1700"/>
              <a:t>  （2）根据材料并结合所学知识，说明20世纪中期以后上海相对于曼彻斯特的有利发展条件。</a:t>
            </a:r>
            <a:endParaRPr lang="zh-CN" altLang="en-US" sz="1700"/>
          </a:p>
          <a:p>
            <a:pPr marL="0" indent="0">
              <a:buNone/>
            </a:pPr>
            <a:r>
              <a:rPr lang="zh-CN" altLang="en-US" sz="1700"/>
              <a:t> （3）根据材料并结合所学知识，以曼彻斯特为例，分析现代城市发展中应当注意的问题。</a:t>
            </a:r>
            <a:endParaRPr lang="zh-CN" altLang="en-US" sz="1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589405"/>
            <a:ext cx="8229600" cy="4767580"/>
          </a:xfrm>
        </p:spPr>
        <p:txBody>
          <a:bodyPr>
            <a:normAutofit/>
          </a:bodyPr>
          <a:p>
            <a:r>
              <a:rPr lang="zh-CN" altLang="en-US" sz="2800" b="1">
                <a:latin typeface="黑体" panose="02010609060101010101" pitchFamily="2" charset="-122"/>
                <a:ea typeface="黑体" panose="02010609060101010101" pitchFamily="2" charset="-122"/>
              </a:rPr>
              <a:t>增强探究性和开放性，考查学生创新意识和创新能力。</a:t>
            </a:r>
            <a:endParaRPr lang="zh-CN" altLang="en-US" sz="2800"/>
          </a:p>
          <a:p>
            <a:r>
              <a:rPr lang="zh-CN" altLang="en-US" sz="2400"/>
              <a:t>独立思考能力是高考考查的一项重要内容。2018年高考历史试题采取多种形式、多角度设问和开放性的材料，考查学生独立思考能力和创新思维，降低题海战术、机械刷题的收益，为“减负”创造条件。</a:t>
            </a:r>
            <a:endParaRPr lang="zh-CN" altLang="en-US" sz="2400"/>
          </a:p>
          <a:p>
            <a:r>
              <a:rPr lang="zh-CN" altLang="en-US" sz="2400"/>
              <a:t>如全国</a:t>
            </a:r>
            <a:r>
              <a:rPr lang="en-US" altLang="zh-CN" sz="2400"/>
              <a:t>I</a:t>
            </a:r>
            <a:r>
              <a:rPr lang="zh-CN" altLang="en-US" sz="2400"/>
              <a:t>卷、</a:t>
            </a:r>
            <a:r>
              <a:rPr lang="en-US" altLang="zh-CN" sz="2400"/>
              <a:t>II</a:t>
            </a:r>
            <a:r>
              <a:rPr lang="zh-CN" altLang="en-US" sz="2400"/>
              <a:t>卷和</a:t>
            </a:r>
            <a:r>
              <a:rPr lang="en-US" altLang="zh-CN" sz="2400"/>
              <a:t>III</a:t>
            </a:r>
            <a:r>
              <a:rPr lang="zh-CN" altLang="en-US" sz="2400"/>
              <a:t>卷中的</a:t>
            </a:r>
            <a:r>
              <a:rPr lang="en-US" altLang="zh-CN" sz="2400"/>
              <a:t>42</a:t>
            </a:r>
            <a:r>
              <a:rPr lang="zh-CN" altLang="en-US" sz="2400"/>
              <a:t>题，学生可从多个角度入手发现问题、提出问题并解决问题。这类开放性试题，“年年岁岁花相似，岁岁年年题不同”“一直被模仿，从未被超越”，一直推动着中学历史教学的进步，引导着师生在求真和创新的道路上前行。</a:t>
            </a:r>
            <a:endParaRPr lang="zh-CN" altLang="en-US" sz="2400"/>
          </a:p>
        </p:txBody>
      </p:sp>
      <p:sp>
        <p:nvSpPr>
          <p:cNvPr id="100" name="文本框 99"/>
          <p:cNvSpPr txBox="1"/>
          <p:nvPr/>
        </p:nvSpPr>
        <p:spPr>
          <a:xfrm>
            <a:off x="289560" y="817245"/>
            <a:ext cx="8041640" cy="583565"/>
          </a:xfrm>
          <a:prstGeom prst="rect">
            <a:avLst/>
          </a:prstGeom>
          <a:noFill/>
          <a:ln w="9525">
            <a:noFill/>
          </a:ln>
        </p:spPr>
        <p:txBody>
          <a:bodyPr wrap="square">
            <a:spAutoFit/>
          </a:bodyPr>
          <a:p>
            <a:pPr indent="272415"/>
            <a:r>
              <a:rPr lang="en-US" sz="3200" b="1">
                <a:solidFill>
                  <a:srgbClr val="1B24D3"/>
                </a:solidFill>
                <a:latin typeface="黑体" panose="02010609060101010101" pitchFamily="2" charset="-122"/>
                <a:ea typeface="黑体" panose="02010609060101010101" pitchFamily="2" charset="-122"/>
                <a:cs typeface="黑体" panose="02010609060101010101" pitchFamily="2" charset="-122"/>
              </a:rPr>
              <a:t>2</a:t>
            </a:r>
            <a:r>
              <a:rPr lang="zh-CN" sz="3200" b="1">
                <a:solidFill>
                  <a:srgbClr val="1B24D3"/>
                </a:solidFill>
                <a:latin typeface="黑体" panose="02010609060101010101" pitchFamily="2" charset="-122"/>
                <a:ea typeface="黑体" panose="02010609060101010101" pitchFamily="2" charset="-122"/>
                <a:cs typeface="黑体" panose="02010609060101010101" pitchFamily="2" charset="-122"/>
              </a:rPr>
              <a:t>．深化内容改革，聚焦四层四翼</a:t>
            </a:r>
            <a:endParaRPr lang="zh-CN" altLang="en-US" sz="3200" b="1">
              <a:solidFill>
                <a:srgbClr val="1B24D3"/>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98475" y="900430"/>
            <a:ext cx="8030845" cy="5015865"/>
          </a:xfrm>
          <a:prstGeom prst="rect">
            <a:avLst/>
          </a:prstGeom>
          <a:noFill/>
          <a:ln w="9525">
            <a:noFill/>
          </a:ln>
        </p:spPr>
        <p:txBody>
          <a:bodyPr wrap="square">
            <a:spAutoFit/>
          </a:bodyPr>
          <a:p>
            <a:pPr indent="0"/>
            <a:r>
              <a:rPr lang="zh-CN" sz="2000" b="0">
                <a:solidFill>
                  <a:srgbClr val="0000FF"/>
                </a:solidFill>
                <a:ea typeface="楷体" panose="02010609060101010101" charset="-122"/>
              </a:rPr>
              <a:t>（2018年全国I卷，42）</a:t>
            </a:r>
            <a:r>
              <a:rPr lang="zh-CN" sz="2000" b="0">
                <a:ea typeface="宋体" panose="02010600030101010101" pitchFamily="2" charset="-122"/>
              </a:rPr>
              <a:t>阅读材料，完成下列要求。（12分）</a:t>
            </a:r>
            <a:r>
              <a:rPr lang="zh-CN" sz="2000" b="0">
                <a:ea typeface="黑体" panose="02010609060101010101" pitchFamily="2" charset="-122"/>
              </a:rPr>
              <a:t>材料</a:t>
            </a:r>
            <a:r>
              <a:rPr lang="en-US" sz="2000" b="0">
                <a:latin typeface="黑体" panose="02010609060101010101" pitchFamily="2" charset="-122"/>
              </a:rPr>
              <a:t>  </a:t>
            </a:r>
            <a:r>
              <a:rPr lang="zh-CN" sz="2000" b="0">
                <a:ea typeface="楷体" panose="02010609060101010101" charset="-122"/>
              </a:rPr>
              <a:t>英国作家笛福创作的小说《鲁宾逊漂流记》出版于</a:t>
            </a:r>
            <a:r>
              <a:rPr lang="en-US" sz="2000" b="0">
                <a:latin typeface="楷体" panose="02010609060101010101" charset="-122"/>
              </a:rPr>
              <a:t>1719</a:t>
            </a:r>
            <a:r>
              <a:rPr lang="zh-CN" sz="2000" b="0">
                <a:ea typeface="楷体" panose="02010609060101010101" charset="-122"/>
              </a:rPr>
              <a:t>年，其中许多情节反映了世界近代早期的重大历史现象，小说梗概如下：        鲁滨逊出生于英国一个生活优裕的商人家庭，渴望航海冒险。他在巴西开办了种植园，看到当地缺少劳动力，转而去非洲贩卖黑奴。在一次航海途中，鲁滨逊遇险漂流到一座荒岛上。他凭借自己的智慧和力量，制造工具，种植谷物，驯养动物，经过十多年，生活居然“过得很富裕”。宗教信仰是支撑鲁滨逊的重要力量，且是“在没有别人的帮助和教导下，通过自己阅读《圣经》无师自通的”。后来，鲁滨逊救出一个濒临被杀的“野人”，岛上居民也有所增加，整个小岛是他的个人财产。鲁滨逊获救回国后，还去“视察”过他的领地。</a:t>
            </a:r>
            <a:r>
              <a:rPr lang="en-US" sz="2000" b="0">
                <a:latin typeface="楷体" panose="02010609060101010101" charset="-122"/>
              </a:rPr>
              <a:t> </a:t>
            </a:r>
            <a:r>
              <a:rPr lang="zh-CN" sz="2000" b="0">
                <a:ea typeface="宋体" panose="02010600030101010101" pitchFamily="2" charset="-122"/>
              </a:rPr>
              <a:t>         结合世界近代史的所学知识，从上述梗概中提取一个情节，指出它所反映的近代早期重大历史现象，并概述和评价该历史现象。（要求：简要写出所提取的小说情节及历史现象，对历史现象的概述和评价准确全面。）</a:t>
            </a:r>
            <a:endParaRPr lang="zh-CN"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35610" y="757555"/>
            <a:ext cx="8157845" cy="5631180"/>
          </a:xfrm>
          <a:prstGeom prst="rect">
            <a:avLst/>
          </a:prstGeom>
          <a:noFill/>
          <a:ln w="9525">
            <a:noFill/>
          </a:ln>
        </p:spPr>
        <p:txBody>
          <a:bodyPr wrap="square">
            <a:spAutoFit/>
          </a:bodyPr>
          <a:p>
            <a:pPr indent="0"/>
            <a:r>
              <a:rPr lang="zh-CN" sz="2400" b="0">
                <a:solidFill>
                  <a:srgbClr val="0000FF"/>
                </a:solidFill>
                <a:ea typeface="楷体" panose="02010609060101010101" charset="-122"/>
              </a:rPr>
              <a:t>（2018年全国II卷，42）</a:t>
            </a:r>
            <a:r>
              <a:rPr lang="zh-CN" sz="2400" b="0">
                <a:ea typeface="宋体" panose="02010600030101010101" pitchFamily="2" charset="-122"/>
              </a:rPr>
              <a:t>阅读材料，完成下列要求。（12分）</a:t>
            </a:r>
            <a:r>
              <a:rPr lang="zh-CN" sz="2400" b="1">
                <a:ea typeface="仿宋" panose="02010609060101010101" charset="-122"/>
              </a:rPr>
              <a:t>材料    </a:t>
            </a:r>
            <a:r>
              <a:rPr lang="zh-CN" sz="2400" b="0">
                <a:ea typeface="楷体" panose="02010609060101010101" charset="-122"/>
              </a:rPr>
              <a:t>1889年，两广总督张之洞从英国预购炼铁机炉，有人提醒先要确定煤、铁质地才能配置合适的机炉，张之洞认为不必“先觅煤、铁而后购机炉”。张之洞调任湖广总督，购得大冶铁矿，开始筹建汉阳铁厂，由于找不到合适的煤，耗费六年时间和巨资，仍未能炼出合格的钢铁。盛宣怀接手后，招商股银200万两，并开办萍乡煤矿，但由于原来定购的机炉不适用，依然未能炼出好钢，只得贷款改装设备，才获得成功。通过克服种种困难，汉阳铁厂成为中国第一家大型的近代化钢铁企业。1949年后收归国有。</a:t>
            </a:r>
            <a:r>
              <a:rPr lang="en-US" sz="2400" b="0">
                <a:latin typeface="楷体" panose="02010609060101010101" charset="-122"/>
              </a:rPr>
              <a:t>          ——</a:t>
            </a:r>
            <a:r>
              <a:rPr lang="zh-CN" sz="2400" b="0">
                <a:ea typeface="楷体" panose="02010609060101010101" charset="-122"/>
              </a:rPr>
              <a:t>摘编自陈真等编《中国近代工业史资料》等</a:t>
            </a:r>
            <a:r>
              <a:rPr lang="zh-CN" sz="2400" b="0">
                <a:ea typeface="宋体" panose="02010600030101010101" pitchFamily="2" charset="-122"/>
              </a:rPr>
              <a:t>         材科提供了一个中国近代企业发展的案例，蕴含了现代化的诸多启示。从材料中提炼一个启示，并结合所学的中国近现代史知识以说明。（要求</a:t>
            </a:r>
            <a:r>
              <a:rPr lang="en-US" sz="2400" b="0">
                <a:latin typeface="宋体" panose="02010600030101010101" pitchFamily="2" charset="-122"/>
                <a:cs typeface="Arial" panose="020B0604020202020204" pitchFamily="34" charset="0"/>
              </a:rPr>
              <a:t>:</a:t>
            </a:r>
            <a:r>
              <a:rPr lang="zh-CN" sz="2400" b="0">
                <a:ea typeface="宋体" panose="02010600030101010101" pitchFamily="2" charset="-122"/>
              </a:rPr>
              <a:t>观点明确，史论结合，言之成理）</a:t>
            </a:r>
            <a:endParaRPr lang="zh-CN"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0225" y="1054100"/>
            <a:ext cx="8041640" cy="1568450"/>
          </a:xfrm>
          <a:prstGeom prst="rect">
            <a:avLst/>
          </a:prstGeom>
          <a:noFill/>
          <a:ln w="9525">
            <a:noFill/>
          </a:ln>
        </p:spPr>
        <p:txBody>
          <a:bodyPr wrap="square">
            <a:spAutoFit/>
          </a:bodyPr>
          <a:p>
            <a:pPr indent="0"/>
            <a:r>
              <a:rPr lang="zh-CN" sz="2400" b="0">
                <a:solidFill>
                  <a:srgbClr val="0000FF"/>
                </a:solidFill>
                <a:ea typeface="宋体" panose="02010600030101010101" pitchFamily="2" charset="-122"/>
              </a:rPr>
              <a:t>（2018年全国III卷，42）</a:t>
            </a:r>
            <a:r>
              <a:rPr lang="zh-CN" sz="2400" b="0">
                <a:solidFill>
                  <a:srgbClr val="333333"/>
                </a:solidFill>
                <a:ea typeface="宋体" panose="02010600030101010101" pitchFamily="2" charset="-122"/>
              </a:rPr>
              <a:t>阅读材料，完成下列要求。（12分）        </a:t>
            </a:r>
            <a:r>
              <a:rPr lang="zh-CN" sz="2400" b="0">
                <a:solidFill>
                  <a:srgbClr val="333333"/>
                </a:solidFill>
                <a:latin typeface="楷体" panose="02010609060101010101" charset="-122"/>
                <a:ea typeface="楷体" panose="02010609060101010101" charset="-122"/>
                <a:cs typeface="楷体" panose="02010609060101010101" charset="-122"/>
              </a:rPr>
              <a:t> 表</a:t>
            </a:r>
            <a:r>
              <a:rPr lang="en-US" sz="2400" b="0">
                <a:solidFill>
                  <a:srgbClr val="333333"/>
                </a:solidFill>
                <a:latin typeface="楷体" panose="02010609060101010101" charset="-122"/>
                <a:ea typeface="楷体" panose="02010609060101010101" charset="-122"/>
                <a:cs typeface="楷体" panose="02010609060101010101" charset="-122"/>
              </a:rPr>
              <a:t>4  </a:t>
            </a:r>
            <a:r>
              <a:rPr lang="zh-CN" sz="2400" b="0">
                <a:solidFill>
                  <a:srgbClr val="333333"/>
                </a:solidFill>
                <a:latin typeface="楷体" panose="02010609060101010101" charset="-122"/>
                <a:ea typeface="楷体" panose="02010609060101010101" charset="-122"/>
                <a:cs typeface="楷体" panose="02010609060101010101" charset="-122"/>
              </a:rPr>
              <a:t>东汉史学家班固所撰《汉书·古今人表》中的部分人物及相应等级</a:t>
            </a:r>
            <a:endParaRPr lang="zh-CN" altLang="en-US" sz="2400">
              <a:latin typeface="楷体" panose="02010609060101010101" charset="-122"/>
              <a:ea typeface="楷体" panose="02010609060101010101" charset="-122"/>
              <a:cs typeface="楷体" panose="02010609060101010101" charset="-122"/>
            </a:endParaRPr>
          </a:p>
        </p:txBody>
      </p:sp>
      <p:graphicFrame>
        <p:nvGraphicFramePr>
          <p:cNvPr id="4" name="表格 3"/>
          <p:cNvGraphicFramePr/>
          <p:nvPr/>
        </p:nvGraphicFramePr>
        <p:xfrm>
          <a:off x="670560" y="2704465"/>
          <a:ext cx="7901305" cy="1828800"/>
        </p:xfrm>
        <a:graphic>
          <a:graphicData uri="http://schemas.openxmlformats.org/drawingml/2006/table">
            <a:tbl>
              <a:tblPr firstRow="1" bandRow="1">
                <a:tableStyleId>{5940675A-B579-460E-94D1-54222C63F5DA}</a:tableStyleId>
              </a:tblPr>
              <a:tblGrid>
                <a:gridCol w="963295"/>
                <a:gridCol w="976630"/>
                <a:gridCol w="977900"/>
                <a:gridCol w="711835"/>
                <a:gridCol w="879475"/>
                <a:gridCol w="837565"/>
                <a:gridCol w="865505"/>
                <a:gridCol w="684530"/>
                <a:gridCol w="1004570"/>
              </a:tblGrid>
              <a:tr h="598805">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上上（圣人）</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上中（仁人）</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上下（智人）</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中上</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中中</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中下</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下上</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下中</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下下（愚人）</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尧、舜</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周文王</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孔子</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孟子</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屈原</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荀子</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子贡</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范蠡</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廉颇</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老子</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商鞅</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韩非</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齐恒公</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吕不韦</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荆轲</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秦始皇</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李斯</a:t>
                      </a:r>
                      <a:r>
                        <a:rPr lang="zh-CN" altLang="en-US" sz="2000" b="0">
                          <a:solidFill>
                            <a:srgbClr val="333333"/>
                          </a:solidFill>
                          <a:latin typeface="楷体" panose="02010609060101010101" charset="-122"/>
                          <a:ea typeface="楷体" panose="02010609060101010101" charset="-122"/>
                          <a:cs typeface="楷体_GB2312" charset="0"/>
                        </a:rPr>
                        <a:t>、</a:t>
                      </a:r>
                      <a:r>
                        <a:rPr lang="en-US" sz="2000" b="0">
                          <a:solidFill>
                            <a:srgbClr val="333333"/>
                          </a:solidFill>
                          <a:latin typeface="楷体" panose="02010609060101010101" charset="-122"/>
                          <a:ea typeface="楷体" panose="02010609060101010101" charset="-122"/>
                          <a:cs typeface="楷体_GB2312" charset="0"/>
                        </a:rPr>
                        <a:t>陈胜</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宋襄公</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夏桀</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000" b="0">
                          <a:solidFill>
                            <a:srgbClr val="333333"/>
                          </a:solidFill>
                          <a:latin typeface="楷体" panose="02010609060101010101" charset="-122"/>
                          <a:ea typeface="楷体" panose="02010609060101010101" charset="-122"/>
                          <a:cs typeface="楷体_GB2312" charset="0"/>
                        </a:rPr>
                        <a:t>商纣</a:t>
                      </a:r>
                      <a:endParaRPr lang="en-US" altLang="en-US" sz="2000" b="0">
                        <a:solidFill>
                          <a:srgbClr val="333333"/>
                        </a:solidFill>
                        <a:latin typeface="楷体" panose="02010609060101010101" charset="-122"/>
                        <a:ea typeface="楷体" panose="02010609060101010101" charset="-122"/>
                        <a:cs typeface="楷体_GB2312"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5" name="文本框 4"/>
          <p:cNvSpPr txBox="1"/>
          <p:nvPr/>
        </p:nvSpPr>
        <p:spPr>
          <a:xfrm>
            <a:off x="530225" y="4811395"/>
            <a:ext cx="8041640" cy="1198880"/>
          </a:xfrm>
          <a:prstGeom prst="rect">
            <a:avLst/>
          </a:prstGeom>
          <a:noFill/>
          <a:ln w="9525">
            <a:noFill/>
          </a:ln>
        </p:spPr>
        <p:txBody>
          <a:bodyPr wrap="square">
            <a:spAutoFit/>
          </a:bodyPr>
          <a:p>
            <a:pPr indent="287020"/>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根据材料并结合所学中国古代史知识，对表4的内容提出自己的看法，并予以说明。（要求：看法具体明确，说明须史论结合。）</a:t>
            </a:r>
            <a:endParaRPr lang="zh-CN" altLang="en-US" sz="2400" b="0">
              <a:solidFill>
                <a:srgbClr val="333333"/>
              </a:solidFill>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600200"/>
            <a:ext cx="8229600" cy="5051425"/>
          </a:xfrm>
        </p:spPr>
        <p:txBody>
          <a:bodyPr>
            <a:normAutofit/>
          </a:bodyPr>
          <a:p>
            <a:r>
              <a:rPr lang="zh-CN" altLang="en-US" sz="2800" b="1">
                <a:latin typeface="黑体" panose="02010609060101010101" pitchFamily="2" charset="-122"/>
                <a:ea typeface="黑体" panose="02010609060101010101" pitchFamily="2" charset="-122"/>
              </a:rPr>
              <a:t>以材料形式的多样性考查思辨的灵活性。</a:t>
            </a:r>
            <a:endParaRPr lang="zh-CN" altLang="en-US" sz="2400"/>
          </a:p>
          <a:p>
            <a:pPr marL="0" indent="0" fontAlgn="auto">
              <a:lnSpc>
                <a:spcPts val="3080"/>
              </a:lnSpc>
              <a:spcBef>
                <a:spcPts val="0"/>
              </a:spcBef>
              <a:buNone/>
            </a:pPr>
            <a:r>
              <a:rPr lang="zh-CN" altLang="en-US" sz="2400"/>
              <a:t>         </a:t>
            </a:r>
            <a:r>
              <a:rPr lang="zh-CN" altLang="en-US" sz="2000"/>
              <a:t>为适应信息时代的阅读要求，命题充分利用多种信息载体形式，即文字、表格、地图、图像等设置问题情境，考查学生面对多类型材料的发现、分析、评鉴等信息处理能力。</a:t>
            </a:r>
            <a:endParaRPr lang="zh-CN" altLang="en-US" sz="2000"/>
          </a:p>
          <a:p>
            <a:pPr marL="0" indent="0" fontAlgn="auto">
              <a:lnSpc>
                <a:spcPts val="3080"/>
              </a:lnSpc>
              <a:spcBef>
                <a:spcPts val="0"/>
              </a:spcBef>
              <a:buNone/>
            </a:pPr>
            <a:r>
              <a:rPr lang="zh-CN" altLang="en-US" sz="2000"/>
              <a:t>          大部分试题采用文字史料，即使是纯文字材料，也呈现出形式的多样性。一是呈现出考文化史用科技材料和政治材料的趋势。例如Ⅰ卷24题引用《墨子》关于科技成就的记载，Ⅱ卷45题引用1977-1981年我国科技体制改革的材料，Ⅲ卷28题引用西学东渐中严复看待西方进化论的材料。二是呈现出学科交叉、各科知识综合运用考查学科素养的趋势。例如Ⅱ卷42题关于汉阳铁厂发展历程的启示，也可从自然地理的角度对汉阳铁厂的选址进行探究。</a:t>
            </a:r>
            <a:endParaRPr lang="zh-CN" altLang="en-US" sz="2000"/>
          </a:p>
        </p:txBody>
      </p:sp>
      <p:sp>
        <p:nvSpPr>
          <p:cNvPr id="100" name="文本框 99"/>
          <p:cNvSpPr txBox="1"/>
          <p:nvPr/>
        </p:nvSpPr>
        <p:spPr>
          <a:xfrm>
            <a:off x="236855" y="939165"/>
            <a:ext cx="6550025" cy="583565"/>
          </a:xfrm>
          <a:prstGeom prst="rect">
            <a:avLst/>
          </a:prstGeom>
          <a:noFill/>
          <a:ln w="9525">
            <a:noFill/>
          </a:ln>
        </p:spPr>
        <p:txBody>
          <a:bodyPr wrap="square">
            <a:spAutoFit/>
          </a:bodyPr>
          <a:p>
            <a:pPr indent="272415"/>
            <a:r>
              <a:rPr lang="en-US" sz="3200" b="1">
                <a:solidFill>
                  <a:srgbClr val="C00000"/>
                </a:solidFill>
                <a:latin typeface="黑体" panose="02010609060101010101" pitchFamily="2" charset="-122"/>
                <a:ea typeface="黑体" panose="02010609060101010101" pitchFamily="2" charset="-122"/>
                <a:cs typeface="黑体" panose="02010609060101010101" pitchFamily="2" charset="-122"/>
              </a:rPr>
              <a:t>3</a:t>
            </a:r>
            <a:r>
              <a:rPr lang="zh-CN" sz="3200" b="1">
                <a:solidFill>
                  <a:srgbClr val="C00000"/>
                </a:solidFill>
                <a:latin typeface="黑体" panose="02010609060101010101" pitchFamily="2" charset="-122"/>
                <a:ea typeface="黑体" panose="02010609060101010101" pitchFamily="2" charset="-122"/>
                <a:cs typeface="黑体" panose="02010609060101010101" pitchFamily="2" charset="-122"/>
              </a:rPr>
              <a:t>．信息载体多样，设计推陈出新</a:t>
            </a:r>
            <a:endParaRPr lang="zh-CN" altLang="en-US" sz="3200" b="1">
              <a:solidFill>
                <a:srgbClr val="C0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789430"/>
            <a:ext cx="8229600" cy="4525963"/>
          </a:xfrm>
        </p:spPr>
        <p:txBody>
          <a:bodyPr>
            <a:normAutofit lnSpcReduction="10000"/>
          </a:bodyPr>
          <a:p>
            <a:r>
              <a:rPr lang="zh-CN" altLang="en-US" sz="2800" b="1">
                <a:latin typeface="黑体" panose="02010609060101010101" pitchFamily="2" charset="-122"/>
                <a:ea typeface="黑体" panose="02010609060101010101" pitchFamily="2" charset="-122"/>
                <a:cs typeface="黑体" panose="02010609060101010101" pitchFamily="2" charset="-122"/>
              </a:rPr>
              <a:t>“选择题主观化”的命题风格日益凸显。</a:t>
            </a:r>
            <a:endParaRPr lang="zh-CN" altLang="en-US" sz="2800"/>
          </a:p>
          <a:p>
            <a:pPr marL="0" indent="0">
              <a:buNone/>
            </a:pPr>
            <a:r>
              <a:rPr lang="zh-CN" altLang="en-US" sz="2400"/>
              <a:t>        </a:t>
            </a:r>
            <a:r>
              <a:rPr lang="zh-CN" altLang="en-US" sz="2800"/>
              <a:t>选择题的测量功能由考查客观历史事实和现成历史结论转向考查学生的主观认识，其主旨在于加强考查学生的思维深度及思维过程。这需要学生对历史事物的深度理解和辨别能力。</a:t>
            </a:r>
            <a:endParaRPr lang="zh-CN" altLang="en-US" sz="2800"/>
          </a:p>
          <a:p>
            <a:pPr marL="0" indent="0">
              <a:buNone/>
            </a:pPr>
            <a:r>
              <a:rPr lang="zh-CN" altLang="en-US" sz="2800"/>
              <a:t>         试卷选择题命题的落脚点不是单纯考查学生对所学知识的再认再现，而是围绕考查目标呈现新材料、设置新情景，突出新认识、新观点和新思想，进而考查学生对所学知识的掌握程度以及利用所学知识解决问题的能力。</a:t>
            </a:r>
            <a:endParaRPr lang="zh-CN" altLang="en-US" sz="2800"/>
          </a:p>
        </p:txBody>
      </p:sp>
      <p:sp>
        <p:nvSpPr>
          <p:cNvPr id="100" name="文本框 99"/>
          <p:cNvSpPr txBox="1"/>
          <p:nvPr/>
        </p:nvSpPr>
        <p:spPr>
          <a:xfrm>
            <a:off x="236855" y="929005"/>
            <a:ext cx="6550025" cy="583565"/>
          </a:xfrm>
          <a:prstGeom prst="rect">
            <a:avLst/>
          </a:prstGeom>
          <a:noFill/>
          <a:ln w="9525">
            <a:noFill/>
          </a:ln>
        </p:spPr>
        <p:txBody>
          <a:bodyPr wrap="square">
            <a:spAutoFit/>
          </a:bodyPr>
          <a:p>
            <a:pPr indent="272415"/>
            <a:r>
              <a:rPr lang="en-US" sz="3200" b="1">
                <a:solidFill>
                  <a:srgbClr val="C00000"/>
                </a:solidFill>
                <a:latin typeface="黑体" panose="02010609060101010101" pitchFamily="2" charset="-122"/>
                <a:ea typeface="黑体" panose="02010609060101010101" pitchFamily="2" charset="-122"/>
                <a:cs typeface="黑体" panose="02010609060101010101" pitchFamily="2" charset="-122"/>
              </a:rPr>
              <a:t>3</a:t>
            </a:r>
            <a:r>
              <a:rPr lang="zh-CN" sz="3200" b="1">
                <a:solidFill>
                  <a:srgbClr val="C00000"/>
                </a:solidFill>
                <a:latin typeface="黑体" panose="02010609060101010101" pitchFamily="2" charset="-122"/>
                <a:ea typeface="黑体" panose="02010609060101010101" pitchFamily="2" charset="-122"/>
                <a:cs typeface="黑体" panose="02010609060101010101" pitchFamily="2" charset="-122"/>
              </a:rPr>
              <a:t>．信息载体多样，设计推陈出新</a:t>
            </a:r>
            <a:endParaRPr lang="zh-CN" altLang="en-US" sz="3200" b="1">
              <a:solidFill>
                <a:srgbClr val="C0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29640" y="939800"/>
            <a:ext cx="7106285" cy="521970"/>
          </a:xfrm>
          <a:prstGeom prst="rect">
            <a:avLst/>
          </a:prstGeom>
          <a:noFill/>
          <a:ln w="9525">
            <a:noFill/>
          </a:ln>
        </p:spPr>
        <p:txBody>
          <a:bodyPr wrap="square">
            <a:spAutoFit/>
          </a:bodyPr>
          <a:p>
            <a:pPr indent="266700"/>
            <a:r>
              <a:rPr lang="en-US" sz="2800" b="0">
                <a:latin typeface="黑体" panose="02010609060101010101" pitchFamily="2" charset="-122"/>
                <a:ea typeface="黑体" panose="02010609060101010101" pitchFamily="2" charset="-122"/>
                <a:cs typeface="黑体" panose="02010609060101010101" pitchFamily="2" charset="-122"/>
              </a:rPr>
              <a:t>2018</a:t>
            </a:r>
            <a:r>
              <a:rPr lang="zh-CN" sz="2800" b="0">
                <a:latin typeface="黑体" panose="02010609060101010101" pitchFamily="2" charset="-122"/>
                <a:ea typeface="黑体" panose="02010609060101010101" pitchFamily="2" charset="-122"/>
                <a:cs typeface="黑体" panose="02010609060101010101" pitchFamily="2" charset="-122"/>
              </a:rPr>
              <a:t>年全国卷历史必做题内容结构（通史）</a:t>
            </a:r>
            <a:endParaRPr lang="zh-CN" altLang="en-US" sz="2800">
              <a:latin typeface="黑体" panose="02010609060101010101" pitchFamily="2" charset="-122"/>
              <a:ea typeface="黑体" panose="02010609060101010101" pitchFamily="2" charset="-122"/>
              <a:cs typeface="黑体" panose="02010609060101010101" pitchFamily="2" charset="-122"/>
            </a:endParaRPr>
          </a:p>
        </p:txBody>
      </p:sp>
      <p:graphicFrame>
        <p:nvGraphicFramePr>
          <p:cNvPr id="4" name="表格 3"/>
          <p:cNvGraphicFramePr/>
          <p:nvPr/>
        </p:nvGraphicFramePr>
        <p:xfrm>
          <a:off x="567690" y="1811020"/>
          <a:ext cx="8007985" cy="3860165"/>
        </p:xfrm>
        <a:graphic>
          <a:graphicData uri="http://schemas.openxmlformats.org/drawingml/2006/table">
            <a:tbl>
              <a:tblPr firstRow="1" bandRow="1">
                <a:tableStyleId>{5940675A-B579-460E-94D1-54222C63F5DA}</a:tableStyleId>
              </a:tblPr>
              <a:tblGrid>
                <a:gridCol w="1056005"/>
                <a:gridCol w="894080"/>
                <a:gridCol w="890905"/>
                <a:gridCol w="1032510"/>
                <a:gridCol w="751205"/>
                <a:gridCol w="894080"/>
                <a:gridCol w="775970"/>
                <a:gridCol w="920750"/>
                <a:gridCol w="792480"/>
              </a:tblGrid>
              <a:tr h="542925">
                <a:tc rowSpan="2" gridSpan="2">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范围</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3">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必做题分值</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gridSpan="2">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考查比重</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gridSpan="2">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2017年考查比重</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r>
              <a:tr h="542925">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选择</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非选择</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合计</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04800">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中国古代史</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Ⅰ卷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25.9%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27.8%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Ⅱ卷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27.0%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Ⅲ卷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30.5%</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04800">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中国近现代史</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Ⅰ卷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13</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34.1%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34.1%</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29.4%</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34.1%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Ⅱ卷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28</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32.9%</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40.0%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Ⅲ卷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14</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35.2%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33.0%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04800">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世界史</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Ⅰ卷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44.7%</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38.0%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Ⅱ卷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13</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34.1%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33.0%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3591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Ⅲ卷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27</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31.8%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36.5%</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418590"/>
            <a:ext cx="8229600" cy="5095875"/>
          </a:xfrm>
        </p:spPr>
        <p:txBody>
          <a:bodyPr>
            <a:normAutofit fontScale="90000"/>
          </a:bodyPr>
          <a:p>
            <a:r>
              <a:rPr lang="zh-CN" altLang="en-US" sz="2800" b="1">
                <a:latin typeface="黑体" panose="02010609060101010101" pitchFamily="2" charset="-122"/>
                <a:ea typeface="黑体" panose="02010609060101010101" pitchFamily="2" charset="-122"/>
                <a:cs typeface="黑体" panose="02010609060101010101" pitchFamily="2" charset="-122"/>
              </a:rPr>
              <a:t>非选择题呈现“综合性”和“开放性”两大特点。</a:t>
            </a:r>
            <a:endParaRPr lang="zh-CN" altLang="en-US" sz="2800" b="1">
              <a:latin typeface="黑体" panose="02010609060101010101" pitchFamily="2" charset="-122"/>
              <a:ea typeface="黑体" panose="02010609060101010101" pitchFamily="2" charset="-122"/>
              <a:cs typeface="黑体" panose="02010609060101010101" pitchFamily="2" charset="-122"/>
            </a:endParaRPr>
          </a:p>
          <a:p>
            <a:pPr marL="0" indent="0" fontAlgn="auto">
              <a:lnSpc>
                <a:spcPts val="3280"/>
              </a:lnSpc>
              <a:spcBef>
                <a:spcPts val="0"/>
              </a:spcBef>
              <a:buNone/>
            </a:pPr>
            <a:r>
              <a:rPr lang="zh-CN" altLang="en-US" sz="2800" b="1">
                <a:latin typeface="黑体" panose="02010609060101010101" pitchFamily="2" charset="-122"/>
                <a:ea typeface="黑体" panose="02010609060101010101" pitchFamily="2" charset="-122"/>
                <a:cs typeface="黑体" panose="02010609060101010101" pitchFamily="2" charset="-122"/>
              </a:rPr>
              <a:t>  </a:t>
            </a:r>
            <a:r>
              <a:rPr lang="zh-CN" altLang="en-US" sz="2400">
                <a:latin typeface="+mj-ea"/>
                <a:ea typeface="+mj-ea"/>
                <a:cs typeface="+mj-ea"/>
              </a:rPr>
              <a:t>  试题围绕一个主题采用古今贯通的手法或中外比较的手段，注重考查主干知识的流变和阶段特征，具有较强综合性。I卷41题中国基层社会治理从古代乡约制度到近代地方自治观念再到今天的基层民主建设，古今贯通，考查学生综合分析归纳能力。Ⅱ卷和Ⅲ卷41题以大豆在中国的种植、美洲的推广及近现代上海和曼彻斯特城市化进程的认识，通过中外比较考查对世界市场及对人类命运共同体的认识，培养学生的国际视野。</a:t>
            </a:r>
            <a:endParaRPr lang="zh-CN" altLang="en-US" sz="2400">
              <a:latin typeface="+mj-ea"/>
              <a:ea typeface="+mj-ea"/>
              <a:cs typeface="+mj-ea"/>
            </a:endParaRPr>
          </a:p>
          <a:p>
            <a:pPr marL="0" indent="0" fontAlgn="auto">
              <a:lnSpc>
                <a:spcPts val="3280"/>
              </a:lnSpc>
              <a:spcBef>
                <a:spcPts val="0"/>
              </a:spcBef>
              <a:buNone/>
            </a:pPr>
            <a:r>
              <a:rPr lang="zh-CN" altLang="en-US" sz="2400">
                <a:latin typeface="+mj-ea"/>
                <a:ea typeface="+mj-ea"/>
                <a:cs typeface="+mj-ea"/>
              </a:rPr>
              <a:t>    近几年全国卷历史命题强化“问题意识”。2018年继续采用开放性试题，考查学生的独立思考和发现问题的能力，与去年相比，开放性试题突破了</a:t>
            </a:r>
            <a:r>
              <a:rPr lang="en-US" altLang="zh-CN" sz="2400">
                <a:latin typeface="+mj-ea"/>
                <a:ea typeface="+mj-ea"/>
                <a:cs typeface="+mj-ea"/>
              </a:rPr>
              <a:t>“</a:t>
            </a:r>
            <a:r>
              <a:rPr lang="zh-CN" altLang="en-US" sz="2400">
                <a:latin typeface="+mj-ea"/>
                <a:ea typeface="+mj-ea"/>
                <a:cs typeface="+mj-ea"/>
              </a:rPr>
              <a:t>自拟论题</a:t>
            </a:r>
            <a:r>
              <a:rPr lang="en-US" altLang="zh-CN" sz="2400">
                <a:latin typeface="+mj-ea"/>
                <a:ea typeface="+mj-ea"/>
                <a:cs typeface="+mj-ea"/>
              </a:rPr>
              <a:t>”</a:t>
            </a:r>
            <a:r>
              <a:rPr lang="zh-CN" altLang="en-US" sz="2400">
                <a:latin typeface="+mj-ea"/>
                <a:ea typeface="+mj-ea"/>
                <a:cs typeface="+mj-ea"/>
              </a:rPr>
              <a:t>式的设问，问题导向更加灵活。</a:t>
            </a:r>
            <a:endParaRPr lang="zh-CN" altLang="en-US" sz="2400">
              <a:latin typeface="+mj-ea"/>
              <a:ea typeface="+mj-ea"/>
              <a:cs typeface="+mj-ea"/>
            </a:endParaRPr>
          </a:p>
        </p:txBody>
      </p:sp>
      <p:sp>
        <p:nvSpPr>
          <p:cNvPr id="100" name="文本框 99"/>
          <p:cNvSpPr txBox="1"/>
          <p:nvPr/>
        </p:nvSpPr>
        <p:spPr>
          <a:xfrm>
            <a:off x="226060" y="771525"/>
            <a:ext cx="6550025" cy="583565"/>
          </a:xfrm>
          <a:prstGeom prst="rect">
            <a:avLst/>
          </a:prstGeom>
          <a:noFill/>
          <a:ln w="9525">
            <a:noFill/>
          </a:ln>
        </p:spPr>
        <p:txBody>
          <a:bodyPr wrap="square">
            <a:spAutoFit/>
          </a:bodyPr>
          <a:p>
            <a:pPr indent="272415"/>
            <a:r>
              <a:rPr lang="en-US" sz="3200" b="1">
                <a:solidFill>
                  <a:srgbClr val="C00000"/>
                </a:solidFill>
                <a:latin typeface="黑体" panose="02010609060101010101" pitchFamily="2" charset="-122"/>
                <a:ea typeface="黑体" panose="02010609060101010101" pitchFamily="2" charset="-122"/>
                <a:cs typeface="黑体" panose="02010609060101010101" pitchFamily="2" charset="-122"/>
              </a:rPr>
              <a:t>3</a:t>
            </a:r>
            <a:r>
              <a:rPr lang="zh-CN" sz="3200" b="1">
                <a:solidFill>
                  <a:srgbClr val="C00000"/>
                </a:solidFill>
                <a:latin typeface="黑体" panose="02010609060101010101" pitchFamily="2" charset="-122"/>
                <a:ea typeface="黑体" panose="02010609060101010101" pitchFamily="2" charset="-122"/>
                <a:cs typeface="黑体" panose="02010609060101010101" pitchFamily="2" charset="-122"/>
              </a:rPr>
              <a:t>．信息载体多样，设计推陈出新</a:t>
            </a:r>
            <a:endParaRPr lang="zh-CN" altLang="en-US" sz="3200" b="1">
              <a:solidFill>
                <a:srgbClr val="C0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2800" b="1">
                <a:latin typeface="黑体" panose="02010609060101010101" pitchFamily="2" charset="-122"/>
                <a:ea typeface="黑体" panose="02010609060101010101" pitchFamily="2" charset="-122"/>
                <a:cs typeface="黑体" panose="02010609060101010101" pitchFamily="2" charset="-122"/>
              </a:rPr>
              <a:t>对史学研究方法和规律的考查又有创新。 </a:t>
            </a:r>
            <a:r>
              <a:rPr lang="zh-CN" altLang="en-US" sz="2800"/>
              <a:t>  </a:t>
            </a:r>
            <a:endParaRPr lang="zh-CN" altLang="en-US" sz="2800"/>
          </a:p>
          <a:p>
            <a:pPr marL="0" indent="0" fontAlgn="auto">
              <a:lnSpc>
                <a:spcPts val="3480"/>
              </a:lnSpc>
              <a:spcBef>
                <a:spcPts val="0"/>
              </a:spcBef>
              <a:buNone/>
            </a:pPr>
            <a:r>
              <a:rPr lang="zh-CN" altLang="en-US" sz="2400"/>
              <a:t>         I卷34题从学术研究的视角切入，列举了“英国成为工业革命发源地”技术、市场等经济条件，君主立宪制度的政治条件，煤铁等自然条件。但是，题目考查的落脚点并不是工业革命的这些条件，而是从不断拓展研究视角的角度，得出研究成果趋于全面的结论，落点是史学研究方法和规律的考查。</a:t>
            </a:r>
            <a:endParaRPr lang="zh-CN" altLang="en-US" sz="2400"/>
          </a:p>
        </p:txBody>
      </p:sp>
      <p:sp>
        <p:nvSpPr>
          <p:cNvPr id="100" name="文本框 99"/>
          <p:cNvSpPr txBox="1"/>
          <p:nvPr/>
        </p:nvSpPr>
        <p:spPr>
          <a:xfrm>
            <a:off x="236855" y="929005"/>
            <a:ext cx="6550025" cy="583565"/>
          </a:xfrm>
          <a:prstGeom prst="rect">
            <a:avLst/>
          </a:prstGeom>
          <a:noFill/>
          <a:ln w="9525">
            <a:noFill/>
          </a:ln>
        </p:spPr>
        <p:txBody>
          <a:bodyPr wrap="square">
            <a:spAutoFit/>
          </a:bodyPr>
          <a:p>
            <a:pPr indent="272415"/>
            <a:r>
              <a:rPr lang="en-US" sz="3200" b="1">
                <a:solidFill>
                  <a:srgbClr val="C00000"/>
                </a:solidFill>
                <a:latin typeface="黑体" panose="02010609060101010101" pitchFamily="2" charset="-122"/>
                <a:ea typeface="黑体" panose="02010609060101010101" pitchFamily="2" charset="-122"/>
                <a:cs typeface="黑体" panose="02010609060101010101" pitchFamily="2" charset="-122"/>
              </a:rPr>
              <a:t>3</a:t>
            </a:r>
            <a:r>
              <a:rPr lang="zh-CN" sz="3200" b="1">
                <a:solidFill>
                  <a:srgbClr val="C00000"/>
                </a:solidFill>
                <a:latin typeface="黑体" panose="02010609060101010101" pitchFamily="2" charset="-122"/>
                <a:ea typeface="黑体" panose="02010609060101010101" pitchFamily="2" charset="-122"/>
                <a:cs typeface="黑体" panose="02010609060101010101" pitchFamily="2" charset="-122"/>
              </a:rPr>
              <a:t>．信息载体多样，设计推陈出新</a:t>
            </a:r>
            <a:endParaRPr lang="zh-CN" altLang="en-US" sz="3200" b="1">
              <a:solidFill>
                <a:srgbClr val="C0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64135" y="1231265"/>
          <a:ext cx="8973185" cy="4519295"/>
        </p:xfrm>
        <a:graphic>
          <a:graphicData uri="http://schemas.openxmlformats.org/drawingml/2006/table">
            <a:tbl>
              <a:tblPr firstRow="1" bandRow="1">
                <a:tableStyleId>{5940675A-B579-460E-94D1-54222C63F5DA}</a:tableStyleId>
              </a:tblPr>
              <a:tblGrid>
                <a:gridCol w="499745"/>
                <a:gridCol w="513715"/>
                <a:gridCol w="451485"/>
                <a:gridCol w="1539240"/>
                <a:gridCol w="567055"/>
                <a:gridCol w="576580"/>
                <a:gridCol w="416560"/>
                <a:gridCol w="426720"/>
                <a:gridCol w="426720"/>
                <a:gridCol w="426720"/>
                <a:gridCol w="426085"/>
                <a:gridCol w="426720"/>
                <a:gridCol w="426720"/>
                <a:gridCol w="426720"/>
                <a:gridCol w="426720"/>
                <a:gridCol w="426085"/>
                <a:gridCol w="569595"/>
              </a:tblGrid>
              <a:tr h="229235">
                <a:tc rowSpan="2">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题型</a:t>
                      </a:r>
                      <a:endParaRPr 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题号</a:t>
                      </a:r>
                      <a:endParaRPr 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分值</a:t>
                      </a:r>
                      <a:endParaRPr 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必备知识</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关键能力</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学科素养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难度</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10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考点</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专题模块</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通史体系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HJ</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DY</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MC</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LT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史观</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时空</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实证</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解释</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情怀</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程度</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系数</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rowSpan="13">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选</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择</a:t>
                      </a:r>
                      <a:endParaRPr lang="en-US" sz="12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题</a:t>
                      </a:r>
                      <a:endParaRPr 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《墨子》中记载的数学和物理学知识</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文化</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古代中国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0.70</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25</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唐后期藩镇割据</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政治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古代中国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0.47</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26</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北宋时期四川研县竹筒井的雇工情况</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经济</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古代中国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难</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0.49</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27</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郑和下西洋时期的“麒麟外交”</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经济</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古代中国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0.71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28</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甲午战前日本的舆论宣传战术</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政治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近代中国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0.73</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29</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五四运动后实业救国“社会主义”之争</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政治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近代中国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易</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0.57</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30</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建国前夕中共对西方的外交方略</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政治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近代中国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0.71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1953年资源勘探队深山勘探的漫画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经济</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现代中国</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易</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0.55</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梭伦诗中的人文精神</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文化</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古代世界</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0.62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33</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1847年正义者同盟名称、口号及目的变化</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政治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近代世界</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易</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0.32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英国成为工业革命发源地原因的几种观点</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经济</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现代世界</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0.76</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35</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1945-1975年间联合国成员国的变化图</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政治</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现代世界</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0.64</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小计</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48</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26</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21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中</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0.61</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323340" y="797560"/>
            <a:ext cx="5913120" cy="398780"/>
          </a:xfrm>
          <a:prstGeom prst="rect">
            <a:avLst/>
          </a:prstGeom>
          <a:noFill/>
        </p:spPr>
        <p:txBody>
          <a:bodyPr wrap="square" rtlCol="0">
            <a:spAutoFit/>
          </a:bodyPr>
          <a:p>
            <a:r>
              <a:rPr lang="en-US" altLang="zh-CN" sz="2000" b="1"/>
              <a:t>2018</a:t>
            </a:r>
            <a:r>
              <a:rPr lang="zh-CN" altLang="en-US" sz="2000" b="1"/>
              <a:t>年高考全国</a:t>
            </a:r>
            <a:r>
              <a:rPr lang="en-US" altLang="zh-CN" sz="2000" b="1"/>
              <a:t>I</a:t>
            </a:r>
            <a:r>
              <a:rPr lang="zh-CN" altLang="en-US" sz="2000" b="1"/>
              <a:t>卷文综</a:t>
            </a:r>
            <a:r>
              <a:rPr lang="en-US" altLang="zh-CN" sz="2000" b="1"/>
              <a:t>-</a:t>
            </a:r>
            <a:r>
              <a:rPr lang="zh-CN" altLang="en-US" sz="2000" b="1"/>
              <a:t>历史命题细目表（还原）</a:t>
            </a:r>
            <a:endParaRPr lang="zh-CN" altLang="en-US"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37795" y="1004570"/>
          <a:ext cx="8910955" cy="4848860"/>
        </p:xfrm>
        <a:graphic>
          <a:graphicData uri="http://schemas.openxmlformats.org/drawingml/2006/table">
            <a:tbl>
              <a:tblPr firstRow="1" bandRow="1">
                <a:tableStyleId>{5940675A-B579-460E-94D1-54222C63F5DA}</a:tableStyleId>
              </a:tblPr>
              <a:tblGrid>
                <a:gridCol w="494665"/>
                <a:gridCol w="507365"/>
                <a:gridCol w="446405"/>
                <a:gridCol w="1520190"/>
                <a:gridCol w="560705"/>
                <a:gridCol w="570865"/>
                <a:gridCol w="412115"/>
                <a:gridCol w="421640"/>
                <a:gridCol w="421640"/>
                <a:gridCol w="421640"/>
                <a:gridCol w="421005"/>
                <a:gridCol w="421640"/>
                <a:gridCol w="421640"/>
                <a:gridCol w="422275"/>
                <a:gridCol w="368935"/>
                <a:gridCol w="474345"/>
                <a:gridCol w="603885"/>
              </a:tblGrid>
              <a:tr h="944245">
                <a:tc rowSpan="3">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非选择题</a:t>
                      </a:r>
                      <a:endParaRPr 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41</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中国古代、近代和现代的基层社会治理</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政治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古代中国近代中国现代中国</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8</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9</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3</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0.48</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r>
              <a:tr h="48768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《鲁宾逊漂流记》故事梗概</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经济</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近代世界</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3</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难</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1600" b="1">
                          <a:latin typeface="宋体" panose="02010600030101010101" pitchFamily="2" charset="-122"/>
                          <a:ea typeface="宋体" panose="02010600030101010101" pitchFamily="2" charset="-122"/>
                          <a:cs typeface="宋体" panose="02010600030101010101" pitchFamily="2" charset="-122"/>
                        </a:rPr>
                        <a:t>0.50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小计</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37</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7</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8</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0.49</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285">
                <a:tc rowSpan="4">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非选择题选做</a:t>
                      </a:r>
                      <a:endParaRPr 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6</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汉武帝年号改革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改革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古代中国</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0.67</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6095">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46</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中共对二战性质的看法变化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战争</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现代世界</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0.33</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6095">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47</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罗斯福的“睦邻政策”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人物</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现代世界</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0.47</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0670">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小计</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5</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3</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2</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0.49</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gridSpan="2">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全卷合计</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100</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41</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38</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11</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9</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0160" y="-10160"/>
            <a:ext cx="9142730" cy="68453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8255" y="699135"/>
            <a:ext cx="9135745" cy="58261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5240" y="-20320"/>
            <a:ext cx="9133205" cy="686562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9060" y="775970"/>
            <a:ext cx="9049385" cy="58096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283845" y="100965"/>
          <a:ext cx="8719820" cy="6473825"/>
        </p:xfrm>
        <a:graphic>
          <a:graphicData uri="http://schemas.openxmlformats.org/drawingml/2006/table">
            <a:tbl>
              <a:tblPr firstRow="1" bandRow="1">
                <a:tableStyleId>{5C22544A-7EE6-4342-B048-85BDC9FD1C3A}</a:tableStyleId>
              </a:tblPr>
              <a:tblGrid>
                <a:gridCol w="353060"/>
                <a:gridCol w="436245"/>
                <a:gridCol w="1915160"/>
                <a:gridCol w="1844040"/>
                <a:gridCol w="2568575"/>
                <a:gridCol w="575945"/>
                <a:gridCol w="527050"/>
                <a:gridCol w="499745"/>
              </a:tblGrid>
              <a:tr h="335280">
                <a:tc gridSpan="8">
                  <a:txBody>
                    <a:bodyPr/>
                    <a:p>
                      <a:pPr indent="0" algn="ctr">
                        <a:buNone/>
                      </a:pPr>
                      <a:r>
                        <a:rPr lang="zh-CN" sz="1600" b="1">
                          <a:solidFill>
                            <a:schemeClr val="bg1"/>
                          </a:solidFill>
                          <a:latin typeface="黑体" panose="02010609060101010101" pitchFamily="2" charset="-122"/>
                          <a:ea typeface="黑体" panose="02010609060101010101" pitchFamily="2" charset="-122"/>
                          <a:cs typeface="黑体" panose="02010609060101010101" pitchFamily="2" charset="-122"/>
                        </a:rPr>
                        <a:t>2018年高考三套全国卷考点指向与难度概览</a:t>
                      </a:r>
                      <a:endParaRPr lang="zh-CN" altLang="en-US" sz="1600" b="1">
                        <a:solidFill>
                          <a:schemeClr val="bg1"/>
                        </a:solidFill>
                        <a:latin typeface="黑体" panose="02010609060101010101" pitchFamily="2" charset="-122"/>
                        <a:ea typeface="黑体" panose="02010609060101010101" pitchFamily="2" charset="-122"/>
                        <a:cs typeface="黑体" panose="02010609060101010101" pitchFamily="2" charset="-122"/>
                      </a:endParaRPr>
                    </a:p>
                  </a:txBody>
                  <a:tcPr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54940">
                <a:tc rowSpan="2">
                  <a:txBody>
                    <a:bodyPr/>
                    <a:p>
                      <a:pPr indent="0" algn="ctr">
                        <a:buNone/>
                      </a:pPr>
                      <a:r>
                        <a:rPr lang="zh-CN" sz="1200" b="1">
                          <a:solidFill>
                            <a:srgbClr val="000000"/>
                          </a:solidFill>
                          <a:ea typeface="宋体" panose="02010600030101010101" pitchFamily="2" charset="-122"/>
                        </a:rPr>
                        <a:t>题型</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zh-CN" sz="1200" b="1">
                          <a:solidFill>
                            <a:srgbClr val="000000"/>
                          </a:solidFill>
                          <a:ea typeface="宋体" panose="02010600030101010101" pitchFamily="2" charset="-122"/>
                        </a:rPr>
                        <a:t>题号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1400" b="1">
                          <a:solidFill>
                            <a:srgbClr val="000000"/>
                          </a:solidFill>
                          <a:ea typeface="宋体" panose="02010600030101010101" pitchFamily="2" charset="-122"/>
                        </a:rPr>
                        <a:t>考点指向</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p>
                      <a:pPr indent="0" algn="ctr">
                        <a:buNone/>
                      </a:pPr>
                      <a:r>
                        <a:rPr lang="zh-CN" sz="1400" b="1">
                          <a:solidFill>
                            <a:srgbClr val="000000"/>
                          </a:solidFill>
                          <a:ea typeface="宋体" panose="02010600030101010101" pitchFamily="2" charset="-122"/>
                        </a:rPr>
                        <a:t>试题难度</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2034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200" b="1">
                          <a:solidFill>
                            <a:srgbClr val="000000"/>
                          </a:solidFill>
                          <a:ea typeface="宋体" panose="02010600030101010101" pitchFamily="2" charset="-122"/>
                        </a:rPr>
                        <a:t>I卷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II卷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III卷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I卷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II卷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III卷</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52425">
                <a:tc rowSpan="12">
                  <a:txBody>
                    <a:bodyPr/>
                    <a:p>
                      <a:pPr indent="0" algn="ctr">
                        <a:buNone/>
                      </a:pPr>
                      <a:r>
                        <a:rPr lang="zh-CN" sz="1400" b="1">
                          <a:solidFill>
                            <a:srgbClr val="000000"/>
                          </a:solidFill>
                          <a:ea typeface="宋体" panose="02010600030101010101" pitchFamily="2" charset="-122"/>
                        </a:rPr>
                        <a:t>选</a:t>
                      </a:r>
                      <a:endParaRPr lang="zh-CN" sz="1400" b="1">
                        <a:solidFill>
                          <a:srgbClr val="000000"/>
                        </a:solidFill>
                        <a:ea typeface="宋体" panose="02010600030101010101" pitchFamily="2" charset="-122"/>
                      </a:endParaRPr>
                    </a:p>
                    <a:p>
                      <a:pPr indent="0" algn="ctr">
                        <a:buNone/>
                      </a:pPr>
                      <a:r>
                        <a:rPr lang="zh-CN" sz="1400" b="1">
                          <a:solidFill>
                            <a:srgbClr val="000000"/>
                          </a:solidFill>
                          <a:ea typeface="宋体" panose="02010600030101010101" pitchFamily="2" charset="-122"/>
                        </a:rPr>
                        <a:t>择</a:t>
                      </a:r>
                      <a:endParaRPr lang="zh-CN" sz="1400" b="1">
                        <a:solidFill>
                          <a:srgbClr val="000000"/>
                        </a:solidFill>
                        <a:ea typeface="宋体" panose="02010600030101010101" pitchFamily="2" charset="-122"/>
                      </a:endParaRPr>
                    </a:p>
                    <a:p>
                      <a:pPr indent="0" algn="ctr">
                        <a:buNone/>
                      </a:pPr>
                      <a:r>
                        <a:rPr lang="zh-CN" sz="1400" b="1">
                          <a:solidFill>
                            <a:srgbClr val="000000"/>
                          </a:solidFill>
                          <a:ea typeface="宋体" panose="02010600030101010101" pitchFamily="2" charset="-122"/>
                        </a:rPr>
                        <a:t>题</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24</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《墨子》中记载的数学和物理学知识</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商汤捕鸟对小鸟网开三面</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战国以前陨铁铁器实物分布图</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0.70</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0.70</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022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25</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唐后期藩镇割据</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汉代的赋税制度与土地兼并</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宋代宰相祖辈任官情况表</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0.47</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0.73</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0.64</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7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26</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北宋时期四川研县竹筒井的雇工情况</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武周时期中央机构的改革</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中国古代药学的发展</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0.49</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0.72</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0.66</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86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27</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郑和下西洋时期的“麒麟外交”</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昆曲在明清时期的流行</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明中期社会上流行个人出书之风</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0.71</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0.58</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0.69</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195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28</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甲午战前日本的舆论宣传战术</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地方督抚对日阻琉球向中国进贡的建议</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赫胥黎和严复对进化论是否适用于人类社会</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0.73</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0.63</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0.63</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3307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29</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五四运动后实业救国“社会主义”之争</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孙中山1923年对俄、法、美革命的看法</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五四后的“社会改良”与“根本改造”之争</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0.57</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1B24D3"/>
                          </a:solidFill>
                          <a:latin typeface="宋体" panose="02010600030101010101" pitchFamily="2" charset="-122"/>
                        </a:rPr>
                        <a:t>0.31</a:t>
                      </a:r>
                      <a:endParaRPr lang="en-US" altLang="en-US" sz="1200" b="1">
                        <a:solidFill>
                          <a:srgbClr val="1B24D3"/>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0.47</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72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30</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建国前夕中共对西方的外交方略</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美国记者对抗日根据地政策的记述</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1956年刘少奇讲话中强调法制建设</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0.71</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0.71</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0.31</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195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31</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1953年资源勘探队深山勘探的漫画</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1956年的漫画《两把尺》</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1982和1988年中国乡镇企业行业分布表</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0.55</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1B24D3"/>
                          </a:solidFill>
                          <a:latin typeface="宋体" panose="02010600030101010101" pitchFamily="2" charset="-122"/>
                        </a:rPr>
                        <a:t>0.34</a:t>
                      </a:r>
                      <a:endParaRPr lang="en-US" altLang="en-US" sz="1200" b="1">
                        <a:solidFill>
                          <a:srgbClr val="1B24D3"/>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1B24D3"/>
                          </a:solidFill>
                          <a:latin typeface="宋体" panose="02010600030101010101" pitchFamily="2" charset="-122"/>
                        </a:rPr>
                        <a:t>0.32</a:t>
                      </a:r>
                      <a:endParaRPr lang="en-US" altLang="en-US" sz="1200" b="1">
                        <a:solidFill>
                          <a:srgbClr val="1B24D3"/>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88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32</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梭伦诗中的人文精神</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罗马共和国时期平民与贵族斗争的成果</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公元前5世纪雅典公民参政热情高涨</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1B24D3"/>
                          </a:solidFill>
                          <a:latin typeface="宋体" panose="02010600030101010101" pitchFamily="2" charset="-122"/>
                        </a:rPr>
                        <a:t>0.32</a:t>
                      </a:r>
                      <a:endParaRPr lang="en-US" altLang="en-US" sz="1200" b="1">
                        <a:solidFill>
                          <a:srgbClr val="1B24D3"/>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1B24D3"/>
                          </a:solidFill>
                          <a:latin typeface="宋体" panose="02010600030101010101" pitchFamily="2" charset="-122"/>
                        </a:rPr>
                        <a:t>0.39</a:t>
                      </a:r>
                      <a:endParaRPr lang="en-US" altLang="en-US" sz="1200" b="1">
                        <a:solidFill>
                          <a:srgbClr val="1B24D3"/>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0.68</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505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33</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1847年正义者同盟名称、口号及目的变化</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16-18世纪奴隶贸易数量变化图</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18世纪前半期巴黎的沙龙活动</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0.62</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0.63</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0.75</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3307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1200" b="1">
                          <a:solidFill>
                            <a:srgbClr val="000000"/>
                          </a:solidFill>
                          <a:latin typeface="宋体" panose="02010600030101010101" pitchFamily="2" charset="-122"/>
                        </a:rPr>
                        <a:t>34</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英国成为工业革命发源地原因的几种观点</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果戈里《钦差大臣》梗概</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1929～1931年美国部分行业工人周工资变化</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0.76</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0.53</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FF0000"/>
                          </a:solidFill>
                          <a:latin typeface="宋体" panose="02010600030101010101" pitchFamily="2" charset="-122"/>
                        </a:rPr>
                        <a:t>0.77</a:t>
                      </a:r>
                      <a:endParaRPr lang="en-US" altLang="en-US" sz="12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179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宋体" panose="02010600030101010101" pitchFamily="2" charset="-122"/>
                        </a:rPr>
                        <a:t>35</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1945-1975年间联合国成员国的变化图</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欧洲一体化启动后法德农村实现机械化</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ea typeface="宋体" panose="02010600030101010101" pitchFamily="2" charset="-122"/>
                        </a:rPr>
                        <a:t>1959年苏共通过七年经济计划</a:t>
                      </a:r>
                      <a:endParaRPr lang="zh-CN" altLang="en-US" sz="12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0.64</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0.56</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rPr>
                        <a:t>0.54</a:t>
                      </a:r>
                      <a:endParaRPr lang="en-US" altLang="en-US" sz="12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453390" y="930275"/>
          <a:ext cx="8237855" cy="4873625"/>
        </p:xfrm>
        <a:graphic>
          <a:graphicData uri="http://schemas.openxmlformats.org/drawingml/2006/table">
            <a:tbl>
              <a:tblPr firstRow="1" bandRow="1">
                <a:tableStyleId>{5C22544A-7EE6-4342-B048-85BDC9FD1C3A}</a:tableStyleId>
              </a:tblPr>
              <a:tblGrid>
                <a:gridCol w="617855"/>
                <a:gridCol w="1669415"/>
                <a:gridCol w="1675130"/>
                <a:gridCol w="1964690"/>
                <a:gridCol w="791845"/>
                <a:gridCol w="756285"/>
                <a:gridCol w="762635"/>
              </a:tblGrid>
              <a:tr h="335280">
                <a:tc rowSpan="2">
                  <a:txBody>
                    <a:bodyPr/>
                    <a:p>
                      <a:pPr indent="0" algn="ctr">
                        <a:buNone/>
                      </a:pPr>
                      <a:r>
                        <a:rPr lang="zh-CN" sz="1600" b="1">
                          <a:solidFill>
                            <a:srgbClr val="000000"/>
                          </a:solidFill>
                          <a:ea typeface="宋体" panose="02010600030101010101" pitchFamily="2" charset="-122"/>
                        </a:rPr>
                        <a:t>题号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1600" b="1">
                          <a:solidFill>
                            <a:srgbClr val="000000"/>
                          </a:solidFill>
                          <a:ea typeface="宋体" panose="02010600030101010101" pitchFamily="2" charset="-122"/>
                        </a:rPr>
                        <a:t>考点指向</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p>
                      <a:pPr indent="0" algn="ctr">
                        <a:buNone/>
                      </a:pPr>
                      <a:r>
                        <a:rPr lang="zh-CN" sz="1600" b="1">
                          <a:solidFill>
                            <a:srgbClr val="000000"/>
                          </a:solidFill>
                          <a:ea typeface="宋体" panose="02010600030101010101" pitchFamily="2" charset="-122"/>
                        </a:rPr>
                        <a:t>试题难度</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33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600" b="1">
                          <a:solidFill>
                            <a:srgbClr val="000000"/>
                          </a:solidFill>
                          <a:ea typeface="宋体" panose="02010600030101010101" pitchFamily="2" charset="-122"/>
                        </a:rPr>
                        <a:t>I卷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II卷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III卷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I卷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II卷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III卷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59485">
                <a:tc>
                  <a:txBody>
                    <a:bodyPr/>
                    <a:p>
                      <a:pPr indent="0" algn="ctr">
                        <a:buNone/>
                      </a:pPr>
                      <a:r>
                        <a:rPr lang="en-US" sz="1600" b="1">
                          <a:solidFill>
                            <a:srgbClr val="000000"/>
                          </a:solidFill>
                          <a:latin typeface="宋体" panose="02010600030101010101" pitchFamily="2" charset="-122"/>
                        </a:rPr>
                        <a:t>41</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中国古代、近代和现代的基层社会治理</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大豆在中国的发展和传到美国后的广泛种植</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近代以来上海和曼彻斯特的城市发展情况</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0.50</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0.52</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0.46</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56285">
                <a:tc>
                  <a:txBody>
                    <a:bodyPr/>
                    <a:p>
                      <a:pPr indent="0" algn="ctr">
                        <a:buNone/>
                      </a:pPr>
                      <a:r>
                        <a:rPr lang="en-US" sz="1600" b="1">
                          <a:solidFill>
                            <a:srgbClr val="000000"/>
                          </a:solidFill>
                          <a:latin typeface="宋体" panose="02010600030101010101" pitchFamily="2" charset="-122"/>
                        </a:rPr>
                        <a:t>42</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《鲁宾逊漂流记》故事梗概</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汉阳铁厂的发展历程</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《汉书·古今人表》中部分人物等级划分</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0.49</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0.54</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0.48</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83260">
                <a:tc>
                  <a:txBody>
                    <a:bodyPr/>
                    <a:p>
                      <a:pPr indent="0" algn="ctr">
                        <a:buNone/>
                      </a:pPr>
                      <a:r>
                        <a:rPr lang="en-US" sz="1600" b="1">
                          <a:solidFill>
                            <a:srgbClr val="000000"/>
                          </a:solidFill>
                          <a:latin typeface="宋体" panose="02010600030101010101" pitchFamily="2" charset="-122"/>
                        </a:rPr>
                        <a:t>45</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汉武帝年号改革</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1977-1985年中国的科技改革</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19世纪后期湖南保卫局的创办</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FF0000"/>
                          </a:solidFill>
                          <a:latin typeface="宋体" panose="02010600030101010101" pitchFamily="2" charset="-122"/>
                        </a:rPr>
                        <a:t>0.67</a:t>
                      </a:r>
                      <a:endParaRPr lang="en-US" altLang="en-US" sz="1600" b="1">
                        <a:solidFill>
                          <a:srgbClr val="FF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0.54</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0.62</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75335">
                <a:tc>
                  <a:txBody>
                    <a:bodyPr/>
                    <a:p>
                      <a:pPr indent="0" algn="ctr">
                        <a:buNone/>
                      </a:pPr>
                      <a:r>
                        <a:rPr lang="en-US" sz="1600" b="1">
                          <a:solidFill>
                            <a:srgbClr val="000000"/>
                          </a:solidFill>
                          <a:latin typeface="宋体" panose="02010600030101010101" pitchFamily="2" charset="-122"/>
                        </a:rPr>
                        <a:t>46</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中共对二战性质的看法变化</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联合国的成立和中国成为常任理事国</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二战爆发前后英法对德国的经济封锁</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1B24D3"/>
                          </a:solidFill>
                          <a:latin typeface="宋体" panose="02010600030101010101" pitchFamily="2" charset="-122"/>
                        </a:rPr>
                        <a:t>0.33</a:t>
                      </a:r>
                      <a:endParaRPr lang="en-US" altLang="en-US" sz="1600" b="1">
                        <a:solidFill>
                          <a:srgbClr val="1B24D3"/>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0.43</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0.45</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0540">
                <a:tc>
                  <a:txBody>
                    <a:bodyPr/>
                    <a:p>
                      <a:pPr indent="0" algn="ctr">
                        <a:buNone/>
                      </a:pPr>
                      <a:r>
                        <a:rPr lang="en-US" sz="1600" b="1">
                          <a:solidFill>
                            <a:srgbClr val="000000"/>
                          </a:solidFill>
                          <a:latin typeface="宋体" panose="02010600030101010101" pitchFamily="2" charset="-122"/>
                        </a:rPr>
                        <a:t>47</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罗斯福的“睦邻政策”</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三娘子</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ea typeface="宋体" panose="02010600030101010101" pitchFamily="2" charset="-122"/>
                        </a:rPr>
                        <a:t>唐宪宗与“元和中兴”</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0.47</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0.52</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0.55</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3520">
                <a:tc>
                  <a:txBody>
                    <a:bodyPr/>
                    <a:p>
                      <a:pPr indent="0">
                        <a:buNone/>
                      </a:pPr>
                      <a:r>
                        <a:rPr lang="zh-CN" sz="1600" b="1">
                          <a:solidFill>
                            <a:srgbClr val="000000"/>
                          </a:solidFill>
                          <a:ea typeface="宋体" panose="02010600030101010101" pitchFamily="2" charset="-122"/>
                        </a:rPr>
                        <a:t>全卷</a:t>
                      </a:r>
                      <a:endParaRPr lang="zh-CN" altLang="en-US" sz="16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0.53</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0.56</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rPr>
                        <a:t>0.55</a:t>
                      </a:r>
                      <a:endParaRPr lang="en-US" altLang="en-US" sz="16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422400"/>
            <a:ext cx="8229600" cy="4525963"/>
          </a:xfrm>
        </p:spPr>
        <p:txBody>
          <a:bodyPr>
            <a:normAutofit lnSpcReduction="10000"/>
          </a:bodyPr>
          <a:p>
            <a:pPr fontAlgn="auto">
              <a:lnSpc>
                <a:spcPct val="150000"/>
              </a:lnSpc>
              <a:spcBef>
                <a:spcPts val="0"/>
              </a:spcBef>
            </a:pPr>
            <a:r>
              <a:rPr lang="zh-CN" altLang="en-US" sz="2800" b="1">
                <a:latin typeface="楷体" panose="02010609060101010101" charset="-122"/>
                <a:ea typeface="楷体" panose="02010609060101010101" charset="-122"/>
                <a:cs typeface="楷体" panose="02010609060101010101" charset="-122"/>
              </a:rPr>
              <a:t>上表显示，从通史角度分析，整体上各部分内容的考查比重，与2017年相比，中国古代史增加了5.1%，中国近现代史持平，世界史下降5.1%，基本保持了“三分天下”的态势。但Ⅰ卷、Ⅱ卷、Ⅲ卷分开来看，中国古代史、中国近现代史和世界史的考查比重增减情况不一，这体现了命题对各部分内容考查的比重具有一定灵活性的特点。</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12875" y="2941320"/>
            <a:ext cx="6467475" cy="481330"/>
          </a:xfrm>
        </p:spPr>
        <p:txBody>
          <a:bodyPr>
            <a:normAutofit fontScale="90000"/>
            <a:scene3d>
              <a:camera prst="orthographicFront"/>
              <a:lightRig rig="threePt" dir="t"/>
            </a:scene3d>
          </a:bodyPr>
          <a:p>
            <a:r>
              <a:rPr lang="zh-CN" altLang="en-US" sz="4800">
                <a:ln w="22225">
                  <a:solidFill>
                    <a:schemeClr val="accent2"/>
                  </a:solidFill>
                  <a:prstDash val="solid"/>
                </a:ln>
                <a:solidFill>
                  <a:schemeClr val="accent2">
                    <a:lumMod val="40000"/>
                    <a:lumOff val="60000"/>
                  </a:schemeClr>
                </a:solidFill>
                <a:effectLst/>
              </a:rPr>
              <a:t>二、试题分析与命题规律</a:t>
            </a:r>
            <a:endParaRPr lang="zh-CN" altLang="en-US" sz="4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14960" y="1240155"/>
            <a:ext cx="8513445" cy="5323205"/>
          </a:xfrm>
          <a:prstGeom prst="rect">
            <a:avLst/>
          </a:prstGeom>
          <a:noFill/>
          <a:ln w="9525">
            <a:noFill/>
          </a:ln>
        </p:spPr>
        <p:txBody>
          <a:bodyPr wrap="square">
            <a:spAutoFit/>
          </a:bodyPr>
          <a:p>
            <a:pPr indent="0"/>
            <a:r>
              <a:rPr lang="zh-CN" sz="2000" b="0">
                <a:solidFill>
                  <a:srgbClr val="1B24D3"/>
                </a:solidFill>
                <a:latin typeface="楷体" panose="02010609060101010101" charset="-122"/>
                <a:ea typeface="楷体" panose="02010609060101010101" charset="-122"/>
                <a:cs typeface="楷体" panose="02010609060101010101" charset="-122"/>
              </a:rPr>
              <a:t>（</a:t>
            </a:r>
            <a:r>
              <a:rPr lang="en-US" altLang="zh-CN" sz="2000" b="0">
                <a:solidFill>
                  <a:srgbClr val="1B24D3"/>
                </a:solidFill>
                <a:latin typeface="楷体" panose="02010609060101010101" charset="-122"/>
                <a:ea typeface="楷体" panose="02010609060101010101" charset="-122"/>
                <a:cs typeface="楷体" panose="02010609060101010101" charset="-122"/>
              </a:rPr>
              <a:t>2018</a:t>
            </a:r>
            <a:r>
              <a:rPr lang="zh-CN" altLang="en-US" sz="2000" b="0">
                <a:solidFill>
                  <a:srgbClr val="1B24D3"/>
                </a:solidFill>
                <a:latin typeface="楷体" panose="02010609060101010101" charset="-122"/>
                <a:ea typeface="楷体" panose="02010609060101010101" charset="-122"/>
                <a:cs typeface="楷体" panose="02010609060101010101" charset="-122"/>
              </a:rPr>
              <a:t>全国</a:t>
            </a:r>
            <a:r>
              <a:rPr lang="en-US" altLang="zh-CN" sz="2000" b="0">
                <a:solidFill>
                  <a:srgbClr val="1B24D3"/>
                </a:solidFill>
                <a:latin typeface="楷体" panose="02010609060101010101" charset="-122"/>
                <a:ea typeface="楷体" panose="02010609060101010101" charset="-122"/>
                <a:cs typeface="楷体" panose="02010609060101010101" charset="-122"/>
              </a:rPr>
              <a:t>I</a:t>
            </a:r>
            <a:r>
              <a:rPr lang="zh-CN" altLang="en-US" sz="2000" b="0">
                <a:solidFill>
                  <a:srgbClr val="1B24D3"/>
                </a:solidFill>
                <a:latin typeface="楷体" panose="02010609060101010101" charset="-122"/>
                <a:ea typeface="楷体" panose="02010609060101010101" charset="-122"/>
                <a:cs typeface="楷体" panose="02010609060101010101" charset="-122"/>
              </a:rPr>
              <a:t>，</a:t>
            </a:r>
            <a:r>
              <a:rPr lang="en-US" altLang="zh-CN" sz="2000" b="0">
                <a:solidFill>
                  <a:srgbClr val="1B24D3"/>
                </a:solidFill>
                <a:latin typeface="楷体" panose="02010609060101010101" charset="-122"/>
                <a:ea typeface="楷体" panose="02010609060101010101" charset="-122"/>
                <a:cs typeface="楷体" panose="02010609060101010101" charset="-122"/>
              </a:rPr>
              <a:t>24</a:t>
            </a:r>
            <a:r>
              <a:rPr lang="zh-CN" altLang="en-US" sz="2000" b="0">
                <a:solidFill>
                  <a:srgbClr val="1B24D3"/>
                </a:solidFill>
                <a:latin typeface="楷体" panose="02010609060101010101" charset="-122"/>
                <a:ea typeface="楷体" panose="02010609060101010101" charset="-122"/>
                <a:cs typeface="楷体" panose="02010609060101010101" charset="-122"/>
              </a:rPr>
              <a:t>）</a:t>
            </a:r>
            <a:r>
              <a:rPr lang="zh-CN" sz="2000" b="0">
                <a:ea typeface="宋体" panose="02010600030101010101" pitchFamily="2" charset="-122"/>
              </a:rPr>
              <a:t>《墨子》中有关于“圆”“直线”“正方形”“倍”的定义，对杠杆原理、声音传播、小孔成像等也有论述，还有机械制造方面的记载。这反映出，《墨子》A．汇集了诸子百家的思想精华         B．形成了完整的科学体系C．包含了劳动人民智慧的结晶         D．体现了贵族阶层的旨趣</a:t>
            </a:r>
            <a:endParaRPr lang="zh-CN" sz="2000" b="0">
              <a:ea typeface="宋体" panose="02010600030101010101" pitchFamily="2" charset="-122"/>
            </a:endParaRPr>
          </a:p>
          <a:p>
            <a:pPr indent="0"/>
            <a:r>
              <a:rPr lang="zh-CN" sz="2000" b="0">
                <a:solidFill>
                  <a:srgbClr val="1B24D3"/>
                </a:solidFill>
                <a:latin typeface="楷体" panose="02010609060101010101" charset="-122"/>
                <a:ea typeface="楷体" panose="02010609060101010101" charset="-122"/>
                <a:cs typeface="楷体" panose="02010609060101010101" charset="-122"/>
              </a:rPr>
              <a:t>【评析】</a:t>
            </a:r>
            <a:r>
              <a:rPr lang="zh-CN" sz="2000" b="0">
                <a:latin typeface="楷体" panose="02010609060101010101" charset="-122"/>
                <a:ea typeface="楷体" panose="02010609060101010101" charset="-122"/>
                <a:cs typeface="楷体" panose="02010609060101010101" charset="-122"/>
              </a:rPr>
              <a:t>本题考查战国时期的百家争鸣，试题以《墨子》中记载的科技成就为背景材料，考查学生从材料中获取有效信息，并调动和运用所学知识分析历史问题的能力，以及唯物史观、历史解释、家国情怀的学科素养。    墨子是战国时期著名的思想家，出身于手工业者，是墨家学派的创始人，其思想被其弟子及追随者编成《墨子》一书传世。《墨子》反映代表小生产者利益的墨家学派的思想，题干中所提到的科技成果，是墨子总结自己及劳动人民的生产经验所得，故C项符合题意。《墨子》仅反映了墨子一家的思想，不包含诸子百家的思想，故A项错误；《墨子》中的这些记载仅仅是当时生产经验的零星总结，并未形成完整的科学体系，排除B项;墨子代表的是小生产者的利益，故排除D项。    本题难度偏低，为0.70；区分度较好，为0.34 。</a:t>
            </a:r>
            <a:endParaRPr lang="zh-CN" sz="2000" b="0">
              <a:latin typeface="楷体" panose="02010609060101010101" charset="-122"/>
              <a:ea typeface="楷体" panose="02010609060101010101" charset="-122"/>
              <a:cs typeface="楷体" panose="02010609060101010101" charset="-122"/>
            </a:endParaRPr>
          </a:p>
          <a:p>
            <a:pPr indent="0"/>
            <a:r>
              <a:rPr lang="zh-CN" sz="2000" b="0">
                <a:solidFill>
                  <a:srgbClr val="1B24D3"/>
                </a:solidFill>
                <a:latin typeface="楷体" panose="02010609060101010101" charset="-122"/>
                <a:ea typeface="楷体" panose="02010609060101010101" charset="-122"/>
                <a:cs typeface="楷体" panose="02010609060101010101" charset="-122"/>
              </a:rPr>
              <a:t>【答案】</a:t>
            </a:r>
            <a:r>
              <a:rPr lang="en-US" sz="2000" b="0">
                <a:latin typeface="楷体" panose="02010609060101010101" charset="-122"/>
                <a:ea typeface="楷体" panose="02010609060101010101" charset="-122"/>
                <a:cs typeface="楷体" panose="02010609060101010101" charset="-122"/>
              </a:rPr>
              <a:t>C  </a:t>
            </a:r>
            <a:endParaRPr lang="zh-CN" altLang="en-US" sz="20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733675" y="689610"/>
            <a:ext cx="3169285" cy="645160"/>
          </a:xfrm>
          <a:prstGeom prst="rect">
            <a:avLst/>
          </a:prstGeom>
          <a:noFill/>
        </p:spPr>
        <p:txBody>
          <a:bodyPr wrap="none" rtlCol="0" anchor="t">
            <a:spAutoFit/>
          </a:bodyPr>
          <a:p>
            <a:r>
              <a:rPr lang="zh-CN" altLang="en-US" sz="3600" b="1">
                <a:effectLst>
                  <a:outerShdw blurRad="38100" dist="19050" dir="2700000" algn="tl" rotWithShape="0">
                    <a:schemeClr val="dk1">
                      <a:alpha val="40000"/>
                    </a:schemeClr>
                  </a:outerShdw>
                </a:effectLst>
                <a:sym typeface="+mn-ea"/>
              </a:rPr>
              <a:t>（</a:t>
            </a:r>
            <a:r>
              <a:rPr lang="en-US" altLang="zh-CN" sz="3600" b="1">
                <a:effectLst>
                  <a:outerShdw blurRad="38100" dist="19050" dir="2700000" algn="tl" rotWithShape="0">
                    <a:schemeClr val="dk1">
                      <a:alpha val="40000"/>
                    </a:schemeClr>
                  </a:outerShdw>
                </a:effectLst>
                <a:sym typeface="+mn-ea"/>
              </a:rPr>
              <a:t>1</a:t>
            </a:r>
            <a:r>
              <a:rPr lang="zh-CN" altLang="en-US" sz="3600" b="1">
                <a:effectLst>
                  <a:outerShdw blurRad="38100" dist="19050" dir="2700000" algn="tl" rotWithShape="0">
                    <a:schemeClr val="dk1">
                      <a:alpha val="40000"/>
                    </a:schemeClr>
                  </a:outerShdw>
                </a:effectLst>
                <a:sym typeface="+mn-ea"/>
              </a:rPr>
              <a:t>）先秦时期</a:t>
            </a:r>
            <a:endParaRPr lang="zh-CN" altLang="en-US" sz="3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476250" y="1658620"/>
          <a:ext cx="8157210" cy="4624705"/>
        </p:xfrm>
        <a:graphic>
          <a:graphicData uri="http://schemas.openxmlformats.org/drawingml/2006/table">
            <a:tbl>
              <a:tblPr firstRow="1" bandRow="1">
                <a:tableStyleId>{5C22544A-7EE6-4342-B048-85BDC9FD1C3A}</a:tableStyleId>
              </a:tblPr>
              <a:tblGrid>
                <a:gridCol w="1227455"/>
                <a:gridCol w="1820545"/>
                <a:gridCol w="1696085"/>
                <a:gridCol w="1663700"/>
                <a:gridCol w="1749425"/>
              </a:tblGrid>
              <a:tr h="660400">
                <a:tc>
                  <a:txBody>
                    <a:bodyPr/>
                    <a:p>
                      <a:pPr algn="ctr">
                        <a:buNone/>
                      </a:pPr>
                      <a:endParaRPr lang="zh-CN" altLang="en-US" sz="2000"/>
                    </a:p>
                  </a:txBody>
                  <a:tcPr/>
                </a:tc>
                <a:tc>
                  <a:txBody>
                    <a:bodyPr/>
                    <a:p>
                      <a:pPr algn="ctr">
                        <a:buNone/>
                      </a:pPr>
                      <a:r>
                        <a:rPr lang="en-US" altLang="zh-CN" sz="2000"/>
                        <a:t>2015</a:t>
                      </a:r>
                      <a:endParaRPr lang="en-US" altLang="zh-CN" sz="2000"/>
                    </a:p>
                  </a:txBody>
                  <a:tcPr/>
                </a:tc>
                <a:tc>
                  <a:txBody>
                    <a:bodyPr/>
                    <a:p>
                      <a:pPr algn="ctr">
                        <a:buNone/>
                      </a:pPr>
                      <a:r>
                        <a:rPr lang="en-US" altLang="zh-CN" sz="2000"/>
                        <a:t>2016</a:t>
                      </a:r>
                      <a:endParaRPr lang="en-US" altLang="zh-CN" sz="2000"/>
                    </a:p>
                  </a:txBody>
                  <a:tcPr/>
                </a:tc>
                <a:tc>
                  <a:txBody>
                    <a:bodyPr/>
                    <a:p>
                      <a:pPr algn="ctr">
                        <a:buNone/>
                      </a:pPr>
                      <a:r>
                        <a:rPr lang="en-US" altLang="zh-CN" sz="2000"/>
                        <a:t>2017</a:t>
                      </a:r>
                      <a:endParaRPr lang="en-US" altLang="zh-CN" sz="2000"/>
                    </a:p>
                  </a:txBody>
                  <a:tcPr/>
                </a:tc>
                <a:tc>
                  <a:txBody>
                    <a:bodyPr/>
                    <a:p>
                      <a:pPr algn="ctr">
                        <a:buNone/>
                      </a:pPr>
                      <a:r>
                        <a:rPr lang="en-US" altLang="zh-CN" sz="2000"/>
                        <a:t>2018</a:t>
                      </a:r>
                      <a:endParaRPr lang="en-US" altLang="zh-CN" sz="2000"/>
                    </a:p>
                  </a:txBody>
                  <a:tcPr/>
                </a:tc>
              </a:tr>
              <a:tr h="1320800">
                <a:tc>
                  <a:txBody>
                    <a:bodyPr/>
                    <a:p>
                      <a:pPr algn="ctr">
                        <a:buNone/>
                      </a:pPr>
                      <a:r>
                        <a:rPr lang="zh-CN" altLang="en-US" sz="2000"/>
                        <a:t>全国</a:t>
                      </a:r>
                      <a:r>
                        <a:rPr lang="en-US" altLang="zh-CN" sz="2000"/>
                        <a:t>I</a:t>
                      </a:r>
                      <a:r>
                        <a:rPr lang="zh-CN" altLang="en-US" sz="2000"/>
                        <a:t>卷</a:t>
                      </a:r>
                      <a:endParaRPr lang="zh-CN" altLang="en-US" sz="2000"/>
                    </a:p>
                  </a:txBody>
                  <a:tcPr anchor="ctr" anchorCtr="0"/>
                </a:tc>
                <a:tc>
                  <a:txBody>
                    <a:bodyPr/>
                    <a:p>
                      <a:pPr>
                        <a:buNone/>
                      </a:pPr>
                      <a:r>
                        <a:rPr lang="en-US" altLang="zh-CN" sz="2000" b="1">
                          <a:solidFill>
                            <a:srgbClr val="000000"/>
                          </a:solidFill>
                          <a:latin typeface="宋体" panose="02010600030101010101" pitchFamily="2" charset="-122"/>
                          <a:ea typeface="宋体" panose="02010600030101010101" pitchFamily="2" charset="-122"/>
                          <a:sym typeface="+mn-ea"/>
                        </a:rPr>
                        <a:t>24.</a:t>
                      </a:r>
                      <a:r>
                        <a:rPr lang="zh-CN" altLang="en-US" sz="2000" b="1">
                          <a:solidFill>
                            <a:srgbClr val="000000"/>
                          </a:solidFill>
                          <a:latin typeface="宋体" panose="02010600030101010101" pitchFamily="2" charset="-122"/>
                          <a:ea typeface="宋体" panose="02010600030101010101" pitchFamily="2" charset="-122"/>
                          <a:sym typeface="+mn-ea"/>
                        </a:rPr>
                        <a:t>战国时期农业发展的影响</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西周初年分封卫、鲁、燕等诸侯国的作用</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《墨子》中记载的数学和物理学知识</a:t>
                      </a:r>
                      <a:endParaRPr lang="zh-CN" altLang="en-US" sz="2000"/>
                    </a:p>
                  </a:txBody>
                  <a:tcPr anchor="ctr" anchorCtr="0"/>
                </a:tc>
              </a:tr>
              <a:tr h="1322070">
                <a:tc>
                  <a:txBody>
                    <a:bodyPr/>
                    <a:p>
                      <a:pPr algn="ctr">
                        <a:buNone/>
                      </a:pPr>
                      <a:r>
                        <a:rPr lang="zh-CN" altLang="en-US" sz="2000"/>
                        <a:t>全国</a:t>
                      </a:r>
                      <a:r>
                        <a:rPr lang="en-US" altLang="zh-CN" sz="2000"/>
                        <a:t>II</a:t>
                      </a:r>
                      <a:r>
                        <a:rPr lang="zh-CN" altLang="en-US" sz="2000"/>
                        <a:t>卷</a:t>
                      </a:r>
                      <a:endParaRPr lang="zh-CN" altLang="en-US" sz="2000"/>
                    </a:p>
                  </a:txBody>
                  <a:tcPr anchor="ctr" anchorCtr="0"/>
                </a:tc>
                <a:tc>
                  <a:txBody>
                    <a:bodyPr/>
                    <a:p>
                      <a:pPr>
                        <a:buNone/>
                      </a:pPr>
                      <a:r>
                        <a:rPr lang="en-US" altLang="zh-CN" sz="2000" b="1">
                          <a:solidFill>
                            <a:srgbClr val="000000"/>
                          </a:solidFill>
                          <a:latin typeface="宋体" panose="02010600030101010101" pitchFamily="2" charset="-122"/>
                          <a:ea typeface="宋体" panose="02010600030101010101" pitchFamily="2" charset="-122"/>
                          <a:sym typeface="+mn-ea"/>
                        </a:rPr>
                        <a:t>24.</a:t>
                      </a:r>
                      <a:r>
                        <a:rPr lang="zh-CN" altLang="en-US" sz="2000" b="1">
                          <a:solidFill>
                            <a:srgbClr val="000000"/>
                          </a:solidFill>
                          <a:latin typeface="宋体" panose="02010600030101010101" pitchFamily="2" charset="-122"/>
                          <a:ea typeface="宋体" panose="02010600030101010101" pitchFamily="2" charset="-122"/>
                          <a:sym typeface="+mn-ea"/>
                        </a:rPr>
                        <a:t>儒家学者的政治诉求（理想化）</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春秋战国商业发展与区位关系</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商汤对小鸟网开三面</a:t>
                      </a:r>
                      <a:endParaRPr lang="zh-CN" altLang="en-US" sz="2000"/>
                    </a:p>
                  </a:txBody>
                  <a:tcPr anchor="ctr" anchorCtr="0"/>
                </a:tc>
              </a:tr>
              <a:tr h="1321435">
                <a:tc>
                  <a:txBody>
                    <a:bodyPr/>
                    <a:p>
                      <a:pPr algn="ctr">
                        <a:buNone/>
                      </a:pPr>
                      <a:r>
                        <a:rPr lang="zh-CN" altLang="en-US" sz="2000"/>
                        <a:t>全国</a:t>
                      </a:r>
                      <a:r>
                        <a:rPr lang="en-US" altLang="zh-CN" sz="2000"/>
                        <a:t>III</a:t>
                      </a:r>
                      <a:r>
                        <a:rPr lang="zh-CN" altLang="en-US" sz="2000"/>
                        <a:t>卷</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商周青铜器铭文的变化</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西周到战国文字字形变化</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24.</a:t>
                      </a:r>
                      <a:r>
                        <a:rPr lang="zh-CN" sz="2000" b="1">
                          <a:solidFill>
                            <a:srgbClr val="000000"/>
                          </a:solidFill>
                          <a:ea typeface="宋体" panose="02010600030101010101" pitchFamily="2" charset="-122"/>
                          <a:sym typeface="+mn-ea"/>
                        </a:rPr>
                        <a:t>战国以前陨铁铁器实物分布图</a:t>
                      </a:r>
                      <a:endParaRPr lang="zh-CN" altLang="en-US" sz="2000"/>
                    </a:p>
                  </a:txBody>
                  <a:tcPr anchor="ctr" anchorCtr="0"/>
                </a:tc>
              </a:tr>
            </a:tbl>
          </a:graphicData>
        </a:graphic>
      </p:graphicFrame>
      <p:sp>
        <p:nvSpPr>
          <p:cNvPr id="5" name="矩形 4"/>
          <p:cNvSpPr/>
          <p:nvPr/>
        </p:nvSpPr>
        <p:spPr>
          <a:xfrm>
            <a:off x="2083435" y="978535"/>
            <a:ext cx="439039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先秦</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四年高考命题回顾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99"/>
          <p:cNvSpPr txBox="1"/>
          <p:nvPr/>
        </p:nvSpPr>
        <p:spPr>
          <a:xfrm>
            <a:off x="346075" y="1071880"/>
            <a:ext cx="8451850" cy="5262245"/>
          </a:xfrm>
          <a:prstGeom prst="rect">
            <a:avLst/>
          </a:prstGeom>
          <a:noFill/>
          <a:ln w="9525">
            <a:noFill/>
          </a:ln>
        </p:spPr>
        <p:txBody>
          <a:bodyPr wrap="square" anchor="t">
            <a:spAutoFit/>
          </a:bodyPr>
          <a:p>
            <a:r>
              <a:rPr lang="en-US" altLang="zh-CN" sz="2800">
                <a:latin typeface="黑体" panose="02010609060101010101" pitchFamily="2" charset="-122"/>
                <a:ea typeface="黑体" panose="02010609060101010101" pitchFamily="2" charset="-122"/>
              </a:rPr>
              <a:t>    </a:t>
            </a:r>
            <a:r>
              <a:rPr lang="zh-CN" altLang="zh-CN" sz="2800">
                <a:latin typeface="黑体" panose="02010609060101010101" pitchFamily="2" charset="-122"/>
                <a:ea typeface="黑体" panose="02010609060101010101" pitchFamily="2" charset="-122"/>
              </a:rPr>
              <a:t>先秦史是高考历史选择题考查的重点内容之一。从知识模块来讲，以考查经济史、文化史为主，政治史偶尔命题；从内容上讲，主要考查春秋战国时期农业、商业发展的特点和表现，先秦儒家思想萌芽、形成和发展及其特点，先秦时期汉字的发展，以及宗法制和分封制对中国历史发展的深远影响等等。</a:t>
            </a:r>
            <a:endParaRPr lang="zh-CN" altLang="zh-CN" sz="2800">
              <a:latin typeface="黑体" panose="02010609060101010101" pitchFamily="2" charset="-122"/>
              <a:ea typeface="黑体" panose="02010609060101010101" pitchFamily="2" charset="-122"/>
            </a:endParaRPr>
          </a:p>
          <a:p>
            <a:r>
              <a:rPr lang="zh-CN" altLang="zh-CN" sz="2800">
                <a:latin typeface="黑体" panose="02010609060101010101" pitchFamily="2" charset="-122"/>
                <a:ea typeface="黑体" panose="02010609060101010101" pitchFamily="2" charset="-122"/>
              </a:rPr>
              <a:t>    </a:t>
            </a:r>
            <a:r>
              <a:rPr lang="en-US" altLang="zh-CN" sz="2800">
                <a:latin typeface="黑体" panose="02010609060101010101" pitchFamily="2" charset="-122"/>
                <a:ea typeface="黑体" panose="02010609060101010101" pitchFamily="2" charset="-122"/>
              </a:rPr>
              <a:t>2019</a:t>
            </a:r>
            <a:r>
              <a:rPr lang="zh-CN" altLang="zh-CN" sz="2800">
                <a:latin typeface="黑体" panose="02010609060101010101" pitchFamily="2" charset="-122"/>
                <a:ea typeface="黑体" panose="02010609060101010101" pitchFamily="2" charset="-122"/>
              </a:rPr>
              <a:t>年复习备考时，要注意商周时期主要政治制度的特点和历史作用；春秋战国时期政治和经济发展的表现；先秦诸子思想产生的根源、特点、共性和意义；对分封制、宗法制度、礼乐制度、世官制、井田制、小农经济等重要历史概念的深度理解和把握；要注意总结春秋战国时期历史发展的阶段特征。</a:t>
            </a:r>
            <a:endParaRPr lang="zh-CN" altLang="en-US" sz="2800">
              <a:latin typeface="黑体" panose="02010609060101010101" pitchFamily="2" charset="-122"/>
              <a:ea typeface="黑体" panose="0201060906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93085" y="2562860"/>
            <a:ext cx="2508250" cy="521970"/>
          </a:xfrm>
          <a:prstGeom prst="rect">
            <a:avLst/>
          </a:prstGeom>
          <a:noFill/>
        </p:spPr>
        <p:txBody>
          <a:bodyPr wrap="none" rtlCol="0" anchor="t">
            <a:spAutoFit/>
          </a:bodyPr>
          <a:p>
            <a:r>
              <a:rPr lang="zh-CN" altLang="en-US" sz="2800" b="1">
                <a:effectLst>
                  <a:outerShdw blurRad="38100" dist="19050" dir="2700000" algn="tl" rotWithShape="0">
                    <a:schemeClr val="dk1">
                      <a:alpha val="40000"/>
                    </a:schemeClr>
                  </a:outerShdw>
                </a:effectLst>
                <a:sym typeface="+mn-ea"/>
              </a:rPr>
              <a:t>（</a:t>
            </a:r>
            <a:r>
              <a:rPr lang="en-US" altLang="zh-CN" sz="2800" b="1">
                <a:effectLst>
                  <a:outerShdw blurRad="38100" dist="19050" dir="2700000" algn="tl" rotWithShape="0">
                    <a:schemeClr val="dk1">
                      <a:alpha val="40000"/>
                    </a:schemeClr>
                  </a:outerShdw>
                </a:effectLst>
                <a:sym typeface="+mn-ea"/>
              </a:rPr>
              <a:t>2</a:t>
            </a:r>
            <a:r>
              <a:rPr lang="zh-CN" altLang="en-US" sz="2800" b="1">
                <a:effectLst>
                  <a:outerShdw blurRad="38100" dist="19050" dir="2700000" algn="tl" rotWithShape="0">
                    <a:schemeClr val="dk1">
                      <a:alpha val="40000"/>
                    </a:schemeClr>
                  </a:outerShdw>
                </a:effectLst>
                <a:sym typeface="+mn-ea"/>
              </a:rPr>
              <a:t>）秦汉魏晋</a:t>
            </a:r>
            <a:endParaRPr lang="zh-CN"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99"/>
          <p:cNvSpPr txBox="1"/>
          <p:nvPr/>
        </p:nvSpPr>
        <p:spPr>
          <a:xfrm>
            <a:off x="236538" y="755650"/>
            <a:ext cx="8639175" cy="6308725"/>
          </a:xfrm>
          <a:prstGeom prst="rect">
            <a:avLst/>
          </a:prstGeom>
          <a:noFill/>
          <a:ln w="9525">
            <a:noFill/>
          </a:ln>
        </p:spPr>
        <p:txBody>
          <a:bodyPr wrap="square" anchor="t">
            <a:spAutoFit/>
          </a:bodyPr>
          <a:p>
            <a:r>
              <a:rPr lang="zh-CN" altLang="zh-CN" sz="2400">
                <a:solidFill>
                  <a:srgbClr val="0000FF"/>
                </a:solidFill>
                <a:latin typeface="黑体" panose="02010609060101010101" pitchFamily="2" charset="-122"/>
                <a:ea typeface="黑体" panose="02010609060101010101" pitchFamily="2" charset="-122"/>
              </a:rPr>
              <a:t>（2018年全国II卷，25）</a:t>
            </a:r>
            <a:r>
              <a:rPr lang="zh-CN" altLang="zh-CN" sz="2400">
                <a:latin typeface="黑体" panose="02010609060101010101" pitchFamily="2" charset="-122"/>
                <a:ea typeface="黑体" panose="02010609060101010101" pitchFamily="2" charset="-122"/>
              </a:rPr>
              <a:t>西汉文景时期，粮食增产，粮价极低，国家收取的实物田租很少甚至免除，但百姓必须把粮食换成钱币，缴纳较高税额的人头税。富商大贾趁机操纵物价，放高利贷，加剧了土地兼并、农户流亡，这反映出当时</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A.重农抑商政策未能实行     </a:t>
            </a:r>
            <a:r>
              <a:rPr lang="en-US" altLang="zh-CN" sz="2400">
                <a:latin typeface="黑体" panose="02010609060101010101" pitchFamily="2" charset="-122"/>
                <a:ea typeface="黑体" panose="02010609060101010101" pitchFamily="2" charset="-122"/>
              </a:rPr>
              <a:t>     </a:t>
            </a:r>
            <a:r>
              <a:rPr lang="zh-CN" altLang="zh-CN" sz="2400">
                <a:latin typeface="黑体" panose="02010609060101010101" pitchFamily="2" charset="-122"/>
                <a:ea typeface="黑体" panose="02010609060101010101" pitchFamily="2" charset="-122"/>
              </a:rPr>
              <a:t>B.自耕农经济发展受阻</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C.粮价低抑制了生产热情     </a:t>
            </a:r>
            <a:r>
              <a:rPr lang="en-US" altLang="zh-CN" sz="2400">
                <a:latin typeface="黑体" panose="02010609060101010101" pitchFamily="2" charset="-122"/>
                <a:ea typeface="黑体" panose="02010609060101010101" pitchFamily="2" charset="-122"/>
              </a:rPr>
              <a:t>     </a:t>
            </a:r>
            <a:r>
              <a:rPr lang="zh-CN" altLang="zh-CN" sz="2400">
                <a:latin typeface="黑体" panose="02010609060101010101" pitchFamily="2" charset="-122"/>
                <a:ea typeface="黑体" panose="02010609060101010101" pitchFamily="2" charset="-122"/>
              </a:rPr>
              <a:t>D.富商大贾操纵税收</a:t>
            </a:r>
            <a:endParaRPr lang="zh-CN" altLang="zh-CN" sz="2400">
              <a:solidFill>
                <a:srgbClr val="0000FF"/>
              </a:solidFill>
              <a:latin typeface="黑体" panose="02010609060101010101" pitchFamily="2" charset="-122"/>
              <a:ea typeface="黑体" panose="02010609060101010101" pitchFamily="2" charset="-122"/>
            </a:endParaRPr>
          </a:p>
          <a:p>
            <a:r>
              <a:rPr lang="zh-CN" altLang="zh-CN" sz="2000" b="1">
                <a:solidFill>
                  <a:srgbClr val="FF0000"/>
                </a:solidFill>
                <a:latin typeface="黑体" panose="02010609060101010101" pitchFamily="2" charset="-122"/>
                <a:ea typeface="黑体" panose="02010609060101010101" pitchFamily="2" charset="-122"/>
              </a:rPr>
              <a:t>评析：</a:t>
            </a:r>
            <a:r>
              <a:rPr lang="zh-CN" altLang="zh-CN" sz="2000">
                <a:solidFill>
                  <a:srgbClr val="0000FF"/>
                </a:solidFill>
                <a:latin typeface="黑体" panose="02010609060101010101" pitchFamily="2" charset="-122"/>
                <a:ea typeface="黑体" panose="02010609060101010101" pitchFamily="2" charset="-122"/>
              </a:rPr>
              <a:t>本题考查西汉时期自耕农经济发展的条件，试题以文景时期的经济现象为情境材料，考查考生从材料中提取信息、并调动和运用知识解释历史现象得出历史结论的能力，以及时空观念、史料实证、历史解释等学科素养。</a:t>
            </a:r>
            <a:endParaRPr lang="zh-CN" altLang="zh-CN" sz="2000">
              <a:solidFill>
                <a:srgbClr val="0000FF"/>
              </a:solidFill>
              <a:latin typeface="黑体" panose="02010609060101010101" pitchFamily="2" charset="-122"/>
              <a:ea typeface="黑体" panose="02010609060101010101" pitchFamily="2" charset="-122"/>
            </a:endParaRPr>
          </a:p>
          <a:p>
            <a:r>
              <a:rPr lang="zh-CN" altLang="zh-CN" sz="2000">
                <a:solidFill>
                  <a:srgbClr val="0000FF"/>
                </a:solidFill>
                <a:latin typeface="黑体" panose="02010609060101010101" pitchFamily="2" charset="-122"/>
                <a:ea typeface="黑体" panose="02010609060101010101" pitchFamily="2" charset="-122"/>
              </a:rPr>
              <a:t>    文景时期，延续汉初的休养生息政策，国家向农民征收田租和人头税，征收实物的田租很少或免除，而征收钱币的人头税则因为富商大贾操纵物价而负担沉重，自耕农纷纷破产，结果造成土地兼并，农户被迫流亡，故B项符合题意。汉代厉行重农抑商政策，排除A项；材料指出富商大贾操纵物价，造成农户流亡，而不是简单的抑制生产热情，排除C项；材料中的富商大贾是操纵物价，而不是操纵税收，排除D项。</a:t>
            </a:r>
            <a:endParaRPr lang="zh-CN" altLang="zh-CN" sz="2000">
              <a:solidFill>
                <a:srgbClr val="0000FF"/>
              </a:solidFill>
              <a:latin typeface="黑体" panose="02010609060101010101" pitchFamily="2" charset="-122"/>
              <a:ea typeface="黑体" panose="02010609060101010101" pitchFamily="2" charset="-122"/>
            </a:endParaRPr>
          </a:p>
          <a:p>
            <a:r>
              <a:rPr lang="zh-CN" altLang="en-US" sz="2000">
                <a:solidFill>
                  <a:srgbClr val="0000FF"/>
                </a:solidFill>
                <a:latin typeface="黑体" panose="02010609060101010101" pitchFamily="2" charset="-122"/>
                <a:ea typeface="黑体" panose="02010609060101010101" pitchFamily="2" charset="-122"/>
                <a:sym typeface="+mn-ea"/>
              </a:rPr>
              <a:t>    本题难度</a:t>
            </a:r>
            <a:r>
              <a:rPr lang="en-US" altLang="zh-CN" sz="2000">
                <a:solidFill>
                  <a:srgbClr val="0000FF"/>
                </a:solidFill>
                <a:latin typeface="黑体" panose="02010609060101010101" pitchFamily="2" charset="-122"/>
                <a:ea typeface="黑体" panose="02010609060101010101" pitchFamily="2" charset="-122"/>
                <a:sym typeface="+mn-ea"/>
              </a:rPr>
              <a:t>0.73</a:t>
            </a:r>
            <a:r>
              <a:rPr lang="zh-CN" altLang="en-US" sz="2000">
                <a:solidFill>
                  <a:srgbClr val="0000FF"/>
                </a:solidFill>
                <a:latin typeface="黑体" panose="02010609060101010101" pitchFamily="2" charset="-122"/>
                <a:ea typeface="黑体" panose="02010609060101010101" pitchFamily="2" charset="-122"/>
                <a:sym typeface="+mn-ea"/>
              </a:rPr>
              <a:t>，区分度</a:t>
            </a:r>
            <a:r>
              <a:rPr lang="en-US" altLang="zh-CN" sz="2000">
                <a:solidFill>
                  <a:srgbClr val="0000FF"/>
                </a:solidFill>
                <a:latin typeface="黑体" panose="02010609060101010101" pitchFamily="2" charset="-122"/>
                <a:ea typeface="黑体" panose="02010609060101010101" pitchFamily="2" charset="-122"/>
                <a:sym typeface="+mn-ea"/>
              </a:rPr>
              <a:t>0.31</a:t>
            </a:r>
            <a:r>
              <a:rPr lang="zh-CN" altLang="en-US" sz="2000">
                <a:solidFill>
                  <a:srgbClr val="0000FF"/>
                </a:solidFill>
                <a:latin typeface="黑体" panose="02010609060101010101" pitchFamily="2" charset="-122"/>
                <a:ea typeface="黑体" panose="02010609060101010101" pitchFamily="2" charset="-122"/>
                <a:sym typeface="+mn-ea"/>
              </a:rPr>
              <a:t>。</a:t>
            </a:r>
            <a:endParaRPr lang="zh-CN" altLang="en-US" sz="2000">
              <a:solidFill>
                <a:srgbClr val="0000FF"/>
              </a:solidFill>
              <a:latin typeface="黑体" panose="02010609060101010101" pitchFamily="2" charset="-122"/>
              <a:ea typeface="黑体" panose="02010609060101010101" pitchFamily="2" charset="-122"/>
              <a:sym typeface="+mn-ea"/>
            </a:endParaRPr>
          </a:p>
          <a:p>
            <a:r>
              <a:rPr lang="zh-CN" altLang="zh-CN" sz="2000" b="1">
                <a:solidFill>
                  <a:srgbClr val="FF0000"/>
                </a:solidFill>
                <a:latin typeface="黑体" panose="02010609060101010101" pitchFamily="2" charset="-122"/>
                <a:ea typeface="黑体" panose="02010609060101010101" pitchFamily="2" charset="-122"/>
              </a:rPr>
              <a:t>答案：</a:t>
            </a:r>
            <a:r>
              <a:rPr lang="zh-CN" altLang="zh-CN" sz="2000">
                <a:solidFill>
                  <a:srgbClr val="0000FF"/>
                </a:solidFill>
                <a:latin typeface="黑体" panose="02010609060101010101" pitchFamily="2" charset="-122"/>
                <a:ea typeface="黑体" panose="02010609060101010101" pitchFamily="2" charset="-122"/>
              </a:rPr>
              <a:t>B  </a:t>
            </a:r>
            <a:endParaRPr lang="zh-CN" altLang="zh-CN" sz="2000">
              <a:solidFill>
                <a:srgbClr val="0000FF"/>
              </a:solidFill>
              <a:latin typeface="黑体" panose="02010609060101010101" pitchFamily="2" charset="-122"/>
              <a:ea typeface="黑体" panose="02010609060101010101" pitchFamily="2" charset="-122"/>
            </a:endParaRPr>
          </a:p>
          <a:p>
            <a:endParaRPr lang="zh-CN" altLang="en-US" sz="2000">
              <a:solidFill>
                <a:srgbClr val="0000FF"/>
              </a:solidFill>
              <a:latin typeface="黑体" panose="02010609060101010101" pitchFamily="2" charset="-122"/>
              <a:ea typeface="黑体" panose="02010609060101010101" pitchFamily="2" charset="-122"/>
            </a:endParaRPr>
          </a:p>
          <a:p>
            <a:endParaRPr lang="zh-CN" altLang="en-US" sz="2000">
              <a:solidFill>
                <a:srgbClr val="0000FF"/>
              </a:solidFill>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403225" y="1491615"/>
          <a:ext cx="8336915" cy="4919345"/>
        </p:xfrm>
        <a:graphic>
          <a:graphicData uri="http://schemas.openxmlformats.org/drawingml/2006/table">
            <a:tbl>
              <a:tblPr firstRow="1" bandRow="1">
                <a:tableStyleId>{5C22544A-7EE6-4342-B048-85BDC9FD1C3A}</a:tableStyleId>
              </a:tblPr>
              <a:tblGrid>
                <a:gridCol w="1254125"/>
                <a:gridCol w="1659255"/>
                <a:gridCol w="2088515"/>
                <a:gridCol w="1667510"/>
                <a:gridCol w="1667510"/>
              </a:tblGrid>
              <a:tr h="660400">
                <a:tc>
                  <a:txBody>
                    <a:bodyPr/>
                    <a:p>
                      <a:pPr algn="ctr">
                        <a:buNone/>
                      </a:pPr>
                      <a:endParaRPr lang="zh-CN" altLang="en-US" sz="2000"/>
                    </a:p>
                  </a:txBody>
                  <a:tcPr anchor="ctr" anchorCtr="0"/>
                </a:tc>
                <a:tc>
                  <a:txBody>
                    <a:bodyPr/>
                    <a:p>
                      <a:pPr algn="ctr">
                        <a:buNone/>
                      </a:pPr>
                      <a:r>
                        <a:rPr lang="en-US" altLang="zh-CN" sz="2000"/>
                        <a:t>2015</a:t>
                      </a:r>
                      <a:endParaRPr lang="en-US" altLang="zh-CN" sz="2000"/>
                    </a:p>
                  </a:txBody>
                  <a:tcPr anchor="ctr" anchorCtr="0"/>
                </a:tc>
                <a:tc>
                  <a:txBody>
                    <a:bodyPr/>
                    <a:p>
                      <a:pPr algn="ctr">
                        <a:buNone/>
                      </a:pPr>
                      <a:r>
                        <a:rPr lang="en-US" altLang="zh-CN" sz="2000"/>
                        <a:t>2016</a:t>
                      </a:r>
                      <a:endParaRPr lang="en-US" altLang="zh-CN" sz="2000"/>
                    </a:p>
                  </a:txBody>
                  <a:tcPr anchor="ctr" anchorCtr="0"/>
                </a:tc>
                <a:tc>
                  <a:txBody>
                    <a:bodyPr/>
                    <a:p>
                      <a:pPr algn="ctr">
                        <a:buNone/>
                      </a:pPr>
                      <a:r>
                        <a:rPr lang="en-US" altLang="zh-CN" sz="2000"/>
                        <a:t>2017</a:t>
                      </a:r>
                      <a:endParaRPr lang="en-US" altLang="zh-CN" sz="2000"/>
                    </a:p>
                  </a:txBody>
                  <a:tcPr anchor="ctr" anchorCtr="0"/>
                </a:tc>
                <a:tc>
                  <a:txBody>
                    <a:bodyPr/>
                    <a:p>
                      <a:pPr algn="ctr">
                        <a:buNone/>
                      </a:pPr>
                      <a:r>
                        <a:rPr lang="en-US" altLang="zh-CN" sz="2000"/>
                        <a:t>2018</a:t>
                      </a:r>
                      <a:endParaRPr lang="en-US" altLang="zh-CN" sz="2000"/>
                    </a:p>
                  </a:txBody>
                  <a:tcPr anchor="ctr" anchorCtr="0"/>
                </a:tc>
              </a:tr>
              <a:tr h="1320800">
                <a:tc>
                  <a:txBody>
                    <a:bodyPr/>
                    <a:p>
                      <a:pPr algn="ctr">
                        <a:buNone/>
                      </a:pPr>
                      <a:r>
                        <a:rPr lang="zh-CN" altLang="en-US" sz="2000"/>
                        <a:t>全国</a:t>
                      </a:r>
                      <a:r>
                        <a:rPr lang="en-US" altLang="zh-CN" sz="2000"/>
                        <a:t>I</a:t>
                      </a:r>
                      <a:r>
                        <a:rPr lang="zh-CN" altLang="en-US" sz="2000"/>
                        <a:t>卷</a:t>
                      </a:r>
                      <a:endParaRPr lang="zh-CN" altLang="en-US" sz="2000"/>
                    </a:p>
                  </a:txBody>
                  <a:tcPr anchor="ctr" anchorCtr="0"/>
                </a:tc>
                <a:tc>
                  <a:txBody>
                    <a:bodyPr/>
                    <a:p>
                      <a:pPr>
                        <a:buNone/>
                      </a:pPr>
                      <a:r>
                        <a:rPr lang="en-US" altLang="en-US" sz="2000" b="1">
                          <a:solidFill>
                            <a:srgbClr val="000000"/>
                          </a:solidFill>
                          <a:latin typeface="宋体" panose="02010600030101010101" pitchFamily="2" charset="-122"/>
                          <a:sym typeface="+mn-ea"/>
                        </a:rPr>
                        <a:t>25.“汉家之制”与外戚专权</a:t>
                      </a:r>
                      <a:endParaRPr lang="zh-CN" altLang="en-US" sz="2000"/>
                    </a:p>
                  </a:txBody>
                  <a:tcPr anchor="ctr" anchorCtr="0"/>
                </a:tc>
                <a:tc>
                  <a:txBody>
                    <a:bodyPr/>
                    <a:p>
                      <a:pPr>
                        <a:buNone/>
                      </a:pPr>
                      <a:r>
                        <a:rPr lang="en-US" altLang="zh-CN" sz="2000" b="1">
                          <a:solidFill>
                            <a:srgbClr val="1B24D3"/>
                          </a:solidFill>
                          <a:ea typeface="宋体" panose="02010600030101010101" pitchFamily="2" charset="-122"/>
                          <a:sym typeface="+mn-ea"/>
                        </a:rPr>
                        <a:t>24.</a:t>
                      </a:r>
                      <a:r>
                        <a:rPr lang="zh-CN" sz="2000" b="1">
                          <a:solidFill>
                            <a:srgbClr val="1B24D3"/>
                          </a:solidFill>
                          <a:ea typeface="宋体" panose="02010600030101010101" pitchFamily="2" charset="-122"/>
                          <a:sym typeface="+mn-ea"/>
                        </a:rPr>
                        <a:t>儒家经典“五经”与《论语》的解读；</a:t>
                      </a:r>
                      <a:endParaRPr lang="zh-CN" sz="2000" b="1">
                        <a:solidFill>
                          <a:srgbClr val="000000"/>
                        </a:solidFill>
                        <a:ea typeface="宋体" panose="02010600030101010101" pitchFamily="2" charset="-122"/>
                        <a:sym typeface="+mn-ea"/>
                      </a:endParaRPr>
                    </a:p>
                    <a:p>
                      <a:pPr>
                        <a:buNone/>
                      </a:pPr>
                      <a:r>
                        <a:rPr lang="en-US" altLang="zh-CN" sz="2000" b="1">
                          <a:solidFill>
                            <a:srgbClr val="000000"/>
                          </a:solidFill>
                          <a:ea typeface="宋体" panose="02010600030101010101" pitchFamily="2" charset="-122"/>
                          <a:sym typeface="+mn-ea"/>
                        </a:rPr>
                        <a:t>25.</a:t>
                      </a:r>
                      <a:r>
                        <a:rPr lang="zh-CN" sz="2000" b="1">
                          <a:solidFill>
                            <a:srgbClr val="000000"/>
                          </a:solidFill>
                          <a:ea typeface="宋体" panose="02010600030101010101" pitchFamily="2" charset="-122"/>
                          <a:sym typeface="+mn-ea"/>
                        </a:rPr>
                        <a:t>画像砖上的汉代的庄园经济</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25.</a:t>
                      </a:r>
                      <a:r>
                        <a:rPr lang="zh-CN" sz="2000" b="1">
                          <a:solidFill>
                            <a:srgbClr val="000000"/>
                          </a:solidFill>
                          <a:ea typeface="宋体" panose="02010600030101010101" pitchFamily="2" charset="-122"/>
                          <a:sym typeface="+mn-ea"/>
                        </a:rPr>
                        <a:t>西汉中央直辖的郡级行政区变化</a:t>
                      </a:r>
                      <a:endParaRPr lang="zh-CN" altLang="en-US" sz="2000"/>
                    </a:p>
                  </a:txBody>
                  <a:tcPr anchor="ctr" anchorCtr="0"/>
                </a:tc>
                <a:tc>
                  <a:txBody>
                    <a:bodyPr/>
                    <a:p>
                      <a:pPr>
                        <a:buNone/>
                      </a:pPr>
                      <a:endParaRPr lang="zh-CN" altLang="en-US" sz="2000"/>
                    </a:p>
                  </a:txBody>
                  <a:tcPr anchor="ctr" anchorCtr="0"/>
                </a:tc>
              </a:tr>
              <a:tr h="1322070">
                <a:tc>
                  <a:txBody>
                    <a:bodyPr/>
                    <a:p>
                      <a:pPr algn="ctr">
                        <a:buNone/>
                      </a:pPr>
                      <a:r>
                        <a:rPr lang="zh-CN" altLang="en-US" sz="2000"/>
                        <a:t>全国</a:t>
                      </a:r>
                      <a:r>
                        <a:rPr lang="en-US" altLang="zh-CN" sz="2000"/>
                        <a:t>II</a:t>
                      </a:r>
                      <a:r>
                        <a:rPr lang="zh-CN" altLang="en-US" sz="2000"/>
                        <a:t>卷</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1B24D3"/>
                          </a:solidFill>
                          <a:ea typeface="宋体" panose="02010600030101010101" pitchFamily="2" charset="-122"/>
                          <a:sym typeface="+mn-ea"/>
                        </a:rPr>
                        <a:t>24.</a:t>
                      </a:r>
                      <a:r>
                        <a:rPr lang="zh-CN" sz="2000" b="1">
                          <a:solidFill>
                            <a:srgbClr val="1B24D3"/>
                          </a:solidFill>
                          <a:ea typeface="宋体" panose="02010600030101010101" pitchFamily="2" charset="-122"/>
                          <a:sym typeface="+mn-ea"/>
                        </a:rPr>
                        <a:t>曹魏《三体石经》所反映的历史内涵</a:t>
                      </a:r>
                      <a:endParaRPr lang="zh-CN" altLang="en-US" sz="2000" b="1">
                        <a:solidFill>
                          <a:srgbClr val="1B24D3"/>
                        </a:solidFill>
                        <a:ea typeface="宋体" panose="02010600030101010101" pitchFamily="2" charset="-122"/>
                        <a:sym typeface="+mn-ea"/>
                      </a:endParaRPr>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25.</a:t>
                      </a:r>
                      <a:r>
                        <a:rPr lang="zh-CN" sz="2000" b="1">
                          <a:solidFill>
                            <a:srgbClr val="000000"/>
                          </a:solidFill>
                          <a:ea typeface="宋体" panose="02010600030101010101" pitchFamily="2" charset="-122"/>
                          <a:sym typeface="+mn-ea"/>
                        </a:rPr>
                        <a:t>汉代的赋税制度与土地兼并</a:t>
                      </a:r>
                      <a:endParaRPr lang="zh-CN" altLang="en-US" sz="2000"/>
                    </a:p>
                  </a:txBody>
                  <a:tcPr anchor="ctr" anchorCtr="0"/>
                </a:tc>
              </a:tr>
              <a:tr h="1321435">
                <a:tc>
                  <a:txBody>
                    <a:bodyPr/>
                    <a:p>
                      <a:pPr algn="ctr">
                        <a:buNone/>
                      </a:pPr>
                      <a:r>
                        <a:rPr lang="zh-CN" altLang="en-US" sz="2000"/>
                        <a:t>全国</a:t>
                      </a:r>
                      <a:r>
                        <a:rPr lang="en-US" altLang="zh-CN" sz="2000"/>
                        <a:t>III</a:t>
                      </a:r>
                      <a:r>
                        <a:rPr lang="zh-CN" altLang="en-US" sz="2000"/>
                        <a:t>卷</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25.</a:t>
                      </a:r>
                      <a:r>
                        <a:rPr lang="zh-CN" sz="2000" b="1">
                          <a:solidFill>
                            <a:srgbClr val="000000"/>
                          </a:solidFill>
                          <a:ea typeface="宋体" panose="02010600030101010101" pitchFamily="2" charset="-122"/>
                          <a:sym typeface="+mn-ea"/>
                        </a:rPr>
                        <a:t>萧何重视档案文献搜集与汉承秦制</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25.</a:t>
                      </a:r>
                      <a:r>
                        <a:rPr lang="zh-CN" sz="2000" b="1">
                          <a:solidFill>
                            <a:srgbClr val="000000"/>
                          </a:solidFill>
                          <a:ea typeface="宋体" panose="02010600030101010101" pitchFamily="2" charset="-122"/>
                          <a:sym typeface="+mn-ea"/>
                        </a:rPr>
                        <a:t>《史记》中关于西汉经济发展的记载</a:t>
                      </a:r>
                      <a:endParaRPr lang="zh-CN" altLang="en-US" sz="2000"/>
                    </a:p>
                  </a:txBody>
                  <a:tcPr anchor="ctr" anchorCtr="0"/>
                </a:tc>
                <a:tc>
                  <a:txBody>
                    <a:bodyPr/>
                    <a:p>
                      <a:pPr>
                        <a:buNone/>
                      </a:pPr>
                      <a:endParaRPr lang="zh-CN" altLang="en-US" sz="2000"/>
                    </a:p>
                  </a:txBody>
                  <a:tcPr anchor="ctr" anchorCtr="0"/>
                </a:tc>
              </a:tr>
            </a:tbl>
          </a:graphicData>
        </a:graphic>
      </p:graphicFrame>
      <p:sp>
        <p:nvSpPr>
          <p:cNvPr id="5" name="矩形 4"/>
          <p:cNvSpPr/>
          <p:nvPr/>
        </p:nvSpPr>
        <p:spPr>
          <a:xfrm>
            <a:off x="1968500" y="908050"/>
            <a:ext cx="520700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秦汉魏晋</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四年高考命题回顾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99"/>
          <p:cNvSpPr txBox="1"/>
          <p:nvPr/>
        </p:nvSpPr>
        <p:spPr>
          <a:xfrm>
            <a:off x="377825" y="903605"/>
            <a:ext cx="8388350" cy="5692775"/>
          </a:xfrm>
          <a:prstGeom prst="rect">
            <a:avLst/>
          </a:prstGeom>
          <a:noFill/>
          <a:ln w="9525">
            <a:noFill/>
          </a:ln>
        </p:spPr>
        <p:txBody>
          <a:bodyPr wrap="square" anchor="t">
            <a:spAutoFit/>
          </a:bodyPr>
          <a:p>
            <a:r>
              <a:rPr lang="en-US" altLang="zh-CN" sz="2800">
                <a:latin typeface="黑体" panose="02010609060101010101" pitchFamily="2" charset="-122"/>
                <a:ea typeface="黑体" panose="02010609060101010101" pitchFamily="2" charset="-122"/>
              </a:rPr>
              <a:t>    </a:t>
            </a:r>
            <a:r>
              <a:rPr lang="zh-CN" sz="2800">
                <a:latin typeface="黑体" panose="02010609060101010101" pitchFamily="2" charset="-122"/>
                <a:ea typeface="黑体" panose="02010609060101010101" pitchFamily="2" charset="-122"/>
              </a:rPr>
              <a:t>综合四年高考全国卷的命题情况可以看到，</a:t>
            </a:r>
            <a:r>
              <a:rPr lang="zh-CN" altLang="zh-CN" sz="2800">
                <a:latin typeface="黑体" panose="02010609060101010101" pitchFamily="2" charset="-122"/>
                <a:ea typeface="黑体" panose="02010609060101010101" pitchFamily="2" charset="-122"/>
              </a:rPr>
              <a:t>秦汉魏晋史的考查以汉代历史为主，秦代和魏晋南北朝的历史很少涉及。从知识模块来看，主要考查汉代的政治史和经济史；从具体内容上看，主要考查西汉时期政治制度的特点、中央与地方的关系和用人制度，以及西汉时期土地制度的演变和社会经济的发展，等等。</a:t>
            </a:r>
            <a:endParaRPr lang="zh-CN" altLang="zh-CN" sz="2800">
              <a:latin typeface="黑体" panose="02010609060101010101" pitchFamily="2" charset="-122"/>
              <a:ea typeface="黑体" panose="02010609060101010101" pitchFamily="2" charset="-122"/>
            </a:endParaRPr>
          </a:p>
          <a:p>
            <a:r>
              <a:rPr lang="zh-CN" altLang="zh-CN" sz="2800">
                <a:latin typeface="黑体" panose="02010609060101010101" pitchFamily="2" charset="-122"/>
                <a:ea typeface="黑体" panose="02010609060101010101" pitchFamily="2" charset="-122"/>
              </a:rPr>
              <a:t>    </a:t>
            </a:r>
            <a:r>
              <a:rPr lang="en-US" altLang="zh-CN" sz="2800">
                <a:latin typeface="黑体" panose="02010609060101010101" pitchFamily="2" charset="-122"/>
                <a:ea typeface="黑体" panose="02010609060101010101" pitchFamily="2" charset="-122"/>
              </a:rPr>
              <a:t>2019</a:t>
            </a:r>
            <a:r>
              <a:rPr lang="zh-CN" altLang="zh-CN" sz="2800">
                <a:latin typeface="黑体" panose="02010609060101010101" pitchFamily="2" charset="-122"/>
                <a:ea typeface="黑体" panose="02010609060101010101" pitchFamily="2" charset="-122"/>
              </a:rPr>
              <a:t>年复习备考时，要特别注意以下内容：秦汉之际历史的重大变革及历史发展的阶段特征；秦汉地方政治制度的演变及其影响；两汉时期主要的社会问题及其解决；汉代的经济政策；汉代小农经济、大土地所有制的成长、汉至南北朝时期商品经济和城市的发展及其影响；秦汉至南北朝时期思想界的重要变化及其影响，等等。</a:t>
            </a:r>
            <a:endParaRPr lang="zh-CN" altLang="en-US" sz="2800">
              <a:latin typeface="黑体" panose="02010609060101010101" pitchFamily="2" charset="-122"/>
              <a:ea typeface="黑体" panose="0201060906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22930" y="2289175"/>
            <a:ext cx="2150745" cy="521970"/>
          </a:xfrm>
          <a:prstGeom prst="rect">
            <a:avLst/>
          </a:prstGeom>
          <a:noFill/>
        </p:spPr>
        <p:txBody>
          <a:bodyPr wrap="none" rtlCol="0" anchor="t">
            <a:spAutoFit/>
          </a:bodyPr>
          <a:p>
            <a:r>
              <a:rPr lang="zh-CN" altLang="en-US" sz="2800" b="1">
                <a:effectLst>
                  <a:outerShdw blurRad="38100" dist="19050" dir="2700000" algn="tl" rotWithShape="0">
                    <a:schemeClr val="dk1">
                      <a:alpha val="40000"/>
                    </a:schemeClr>
                  </a:outerShdw>
                </a:effectLst>
                <a:sym typeface="+mn-ea"/>
              </a:rPr>
              <a:t>（</a:t>
            </a:r>
            <a:r>
              <a:rPr lang="en-US" altLang="zh-CN" sz="2800" b="1">
                <a:effectLst>
                  <a:outerShdw blurRad="38100" dist="19050" dir="2700000" algn="tl" rotWithShape="0">
                    <a:schemeClr val="dk1">
                      <a:alpha val="40000"/>
                    </a:schemeClr>
                  </a:outerShdw>
                </a:effectLst>
                <a:sym typeface="+mn-ea"/>
              </a:rPr>
              <a:t>3</a:t>
            </a:r>
            <a:r>
              <a:rPr lang="zh-CN" altLang="en-US" sz="2800" b="1">
                <a:effectLst>
                  <a:outerShdw blurRad="38100" dist="19050" dir="2700000" algn="tl" rotWithShape="0">
                    <a:schemeClr val="dk1">
                      <a:alpha val="40000"/>
                    </a:schemeClr>
                  </a:outerShdw>
                </a:effectLst>
                <a:sym typeface="+mn-ea"/>
              </a:rPr>
              <a:t>）唐宋史</a:t>
            </a:r>
            <a:endParaRPr lang="zh-CN"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99"/>
          <p:cNvSpPr txBox="1"/>
          <p:nvPr/>
        </p:nvSpPr>
        <p:spPr>
          <a:xfrm>
            <a:off x="193675" y="768350"/>
            <a:ext cx="8724900" cy="1198880"/>
          </a:xfrm>
          <a:prstGeom prst="rect">
            <a:avLst/>
          </a:prstGeom>
          <a:noFill/>
          <a:ln w="9525">
            <a:noFill/>
          </a:ln>
        </p:spPr>
        <p:txBody>
          <a:bodyPr wrap="square" anchor="t">
            <a:spAutoFit/>
          </a:bodyPr>
          <a:p>
            <a:r>
              <a:rPr lang="zh-CN" altLang="zh-CN" sz="2400">
                <a:solidFill>
                  <a:srgbClr val="0000FF"/>
                </a:solidFill>
                <a:latin typeface="Arial" panose="020B0604020202020204" pitchFamily="34" charset="0"/>
                <a:ea typeface="楷体" panose="02010609060101010101" charset="-122"/>
              </a:rPr>
              <a:t>（2018年全国I卷，25）</a:t>
            </a:r>
            <a:r>
              <a:rPr lang="zh-CN" altLang="zh-CN" sz="2400">
                <a:latin typeface="Arial" panose="020B0604020202020204" pitchFamily="34" charset="0"/>
                <a:ea typeface="宋体" panose="02010600030101010101" pitchFamily="2" charset="-122"/>
              </a:rPr>
              <a:t>据学者研究，唐朝“安史之乱”后百余年间的藩镇基本情况如表2所示。</a:t>
            </a:r>
            <a:endParaRPr lang="zh-CN" altLang="zh-CN" sz="2400">
              <a:latin typeface="Arial" panose="020B0604020202020204" pitchFamily="34" charset="0"/>
              <a:ea typeface="楷体" panose="02010609060101010101" charset="-122"/>
            </a:endParaRPr>
          </a:p>
          <a:p>
            <a:r>
              <a:rPr lang="zh-CN" altLang="zh-CN" sz="2400">
                <a:latin typeface="Arial" panose="020B0604020202020204" pitchFamily="34" charset="0"/>
                <a:ea typeface="楷体" panose="02010609060101010101" charset="-122"/>
              </a:rPr>
              <a:t>         表2  “安史之乱”后百余年间唐朝藩镇基本情况表</a:t>
            </a:r>
            <a:endParaRPr lang="zh-CN" altLang="en-US" sz="2400">
              <a:latin typeface="Arial" panose="020B0604020202020204" pitchFamily="34" charset="0"/>
              <a:ea typeface="宋体" panose="02010600030101010101" pitchFamily="2" charset="-122"/>
            </a:endParaRPr>
          </a:p>
        </p:txBody>
      </p:sp>
      <p:graphicFrame>
        <p:nvGraphicFramePr>
          <p:cNvPr id="6" name="表格 5"/>
          <p:cNvGraphicFramePr/>
          <p:nvPr/>
        </p:nvGraphicFramePr>
        <p:xfrm>
          <a:off x="814388" y="2089150"/>
          <a:ext cx="7317105" cy="1549400"/>
        </p:xfrm>
        <a:graphic>
          <a:graphicData uri="http://schemas.openxmlformats.org/drawingml/2006/table">
            <a:tbl>
              <a:tblPr firstRow="1" bandRow="1">
                <a:tableStyleId>{5940675A-B579-460E-94D1-54222C63F5DA}</a:tableStyleId>
              </a:tblPr>
              <a:tblGrid>
                <a:gridCol w="1335405"/>
                <a:gridCol w="1424305"/>
                <a:gridCol w="1315085"/>
                <a:gridCol w="1341120"/>
                <a:gridCol w="1901190"/>
              </a:tblGrid>
              <a:tr h="265430">
                <a:tc>
                  <a:txBody>
                    <a:bodyPr/>
                    <a:p>
                      <a:pPr indent="0" algn="ctr">
                        <a:buNone/>
                      </a:pPr>
                      <a:r>
                        <a:rPr lang="en-US" sz="2000" b="0">
                          <a:latin typeface="楷体" panose="02010609060101010101" charset="-122"/>
                          <a:ea typeface="楷体" panose="02010609060101010101" charset="-122"/>
                          <a:cs typeface="楷体" panose="02010609060101010101" charset="-122"/>
                        </a:rPr>
                        <a:t>藩镇类型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数量（个）</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官员任免</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赋税供纳</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兵额与功能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2000" b="0">
                          <a:latin typeface="楷体" panose="02010609060101010101" charset="-122"/>
                          <a:ea typeface="楷体" panose="02010609060101010101" charset="-122"/>
                          <a:cs typeface="楷体" panose="02010609060101010101" charset="-122"/>
                        </a:rPr>
                        <a:t>河朔型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7</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藩镇自擅</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不上供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拥重兵以自立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p>
                      <a:pPr indent="0" algn="ctr">
                        <a:buNone/>
                      </a:pPr>
                      <a:r>
                        <a:rPr lang="en-US" sz="2000" b="0">
                          <a:latin typeface="楷体" panose="02010609060101010101" charset="-122"/>
                          <a:ea typeface="楷体" panose="02010609060101010101" charset="-122"/>
                          <a:cs typeface="楷体" panose="02010609060101010101" charset="-122"/>
                        </a:rPr>
                        <a:t>中原型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8</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朝廷任命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少上供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驻重兵防骄藩</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065">
                <a:tc>
                  <a:txBody>
                    <a:bodyPr/>
                    <a:p>
                      <a:pPr indent="0" algn="ctr">
                        <a:buNone/>
                      </a:pPr>
                      <a:r>
                        <a:rPr lang="en-US" sz="2000" b="0">
                          <a:latin typeface="楷体" panose="02010609060101010101" charset="-122"/>
                          <a:ea typeface="楷体" panose="02010609060101010101" charset="-122"/>
                          <a:cs typeface="楷体" panose="02010609060101010101" charset="-122"/>
                        </a:rPr>
                        <a:t>边疆型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17</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朝廷任命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少上供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驻重兵守边疆</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5430">
                <a:tc>
                  <a:txBody>
                    <a:bodyPr/>
                    <a:p>
                      <a:pPr indent="0" algn="ctr">
                        <a:buNone/>
                      </a:pPr>
                      <a:r>
                        <a:rPr lang="en-US" sz="2000" b="0">
                          <a:latin typeface="楷体" panose="02010609060101010101" charset="-122"/>
                          <a:ea typeface="楷体" panose="02010609060101010101" charset="-122"/>
                          <a:cs typeface="楷体" panose="02010609060101010101" charset="-122"/>
                        </a:rPr>
                        <a:t>东南型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9</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朝廷任命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驻兵少防盗贼</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0760" name="文本框 6"/>
          <p:cNvSpPr txBox="1"/>
          <p:nvPr/>
        </p:nvSpPr>
        <p:spPr>
          <a:xfrm>
            <a:off x="284163" y="3760788"/>
            <a:ext cx="8723312" cy="1198562"/>
          </a:xfrm>
          <a:prstGeom prst="rect">
            <a:avLst/>
          </a:prstGeom>
          <a:noFill/>
          <a:ln w="9525">
            <a:noFill/>
          </a:ln>
        </p:spPr>
        <p:txBody>
          <a:bodyPr wrap="square" anchor="t">
            <a:spAutoFit/>
          </a:bodyPr>
          <a:p>
            <a:r>
              <a:rPr lang="zh-CN" altLang="zh-CN" sz="2400">
                <a:latin typeface="Arial" panose="020B0604020202020204" pitchFamily="34" charset="0"/>
                <a:ea typeface="宋体" panose="02010600030101010101" pitchFamily="2" charset="-122"/>
              </a:rPr>
              <a:t>由此可知，这一时期的藩镇</a:t>
            </a:r>
            <a:endParaRPr lang="zh-CN" altLang="zh-CN" sz="2400">
              <a:latin typeface="Arial" panose="020B0604020202020204" pitchFamily="34" charset="0"/>
              <a:ea typeface="宋体" panose="02010600030101010101" pitchFamily="2" charset="-122"/>
            </a:endParaRPr>
          </a:p>
          <a:p>
            <a:r>
              <a:rPr lang="zh-CN" altLang="zh-CN" sz="2400">
                <a:latin typeface="Arial" panose="020B0604020202020204" pitchFamily="34" charset="0"/>
                <a:ea typeface="宋体" panose="02010600030101010101" pitchFamily="2" charset="-122"/>
              </a:rPr>
              <a:t>A．控制了朝廷财政收入                  B．彼此之间攻伐不已</a:t>
            </a:r>
            <a:endParaRPr lang="zh-CN" altLang="zh-CN" sz="2400">
              <a:latin typeface="Arial" panose="020B0604020202020204" pitchFamily="34" charset="0"/>
              <a:ea typeface="宋体" panose="02010600030101010101" pitchFamily="2" charset="-122"/>
            </a:endParaRPr>
          </a:p>
          <a:p>
            <a:r>
              <a:rPr lang="zh-CN" altLang="zh-CN" sz="2400">
                <a:latin typeface="Arial" panose="020B0604020202020204" pitchFamily="34" charset="0"/>
                <a:ea typeface="宋体" panose="02010600030101010101" pitchFamily="2" charset="-122"/>
              </a:rPr>
              <a:t>C．注重维护中央的权威           </a:t>
            </a:r>
            <a:r>
              <a:rPr lang="zh-CN" altLang="zh-CN" sz="2400">
                <a:solidFill>
                  <a:srgbClr val="000000"/>
                </a:solidFill>
                <a:latin typeface="Arial" panose="020B0604020202020204" pitchFamily="34" charset="0"/>
                <a:ea typeface="宋体" panose="02010600030101010101" pitchFamily="2" charset="-122"/>
              </a:rPr>
              <a:t>       D．延续了唐朝的统治</a:t>
            </a:r>
            <a:endParaRPr lang="zh-CN" altLang="en-US" sz="240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29640" y="939800"/>
            <a:ext cx="7106285" cy="521970"/>
          </a:xfrm>
          <a:prstGeom prst="rect">
            <a:avLst/>
          </a:prstGeom>
          <a:noFill/>
          <a:ln w="9525">
            <a:noFill/>
          </a:ln>
        </p:spPr>
        <p:txBody>
          <a:bodyPr wrap="square">
            <a:spAutoFit/>
          </a:bodyPr>
          <a:p>
            <a:pPr indent="266700"/>
            <a:r>
              <a:rPr lang="en-US" sz="2800" b="0">
                <a:latin typeface="黑体" panose="02010609060101010101" pitchFamily="2" charset="-122"/>
                <a:ea typeface="黑体" panose="02010609060101010101" pitchFamily="2" charset="-122"/>
                <a:cs typeface="黑体" panose="02010609060101010101" pitchFamily="2" charset="-122"/>
              </a:rPr>
              <a:t>2018</a:t>
            </a:r>
            <a:r>
              <a:rPr lang="zh-CN" sz="2800" b="0">
                <a:latin typeface="黑体" panose="02010609060101010101" pitchFamily="2" charset="-122"/>
                <a:ea typeface="黑体" panose="02010609060101010101" pitchFamily="2" charset="-122"/>
                <a:cs typeface="黑体" panose="02010609060101010101" pitchFamily="2" charset="-122"/>
              </a:rPr>
              <a:t>年全国卷历史必做题内容结构（模块）</a:t>
            </a:r>
            <a:endParaRPr lang="zh-CN" altLang="en-US" sz="2800">
              <a:latin typeface="黑体" panose="02010609060101010101" pitchFamily="2" charset="-122"/>
              <a:ea typeface="黑体" panose="02010609060101010101" pitchFamily="2" charset="-122"/>
              <a:cs typeface="黑体" panose="02010609060101010101" pitchFamily="2" charset="-122"/>
            </a:endParaRPr>
          </a:p>
        </p:txBody>
      </p:sp>
      <p:graphicFrame>
        <p:nvGraphicFramePr>
          <p:cNvPr id="4" name="表格 3"/>
          <p:cNvGraphicFramePr/>
          <p:nvPr/>
        </p:nvGraphicFramePr>
        <p:xfrm>
          <a:off x="563245" y="1593850"/>
          <a:ext cx="8150860" cy="4191635"/>
        </p:xfrm>
        <a:graphic>
          <a:graphicData uri="http://schemas.openxmlformats.org/drawingml/2006/table">
            <a:tbl>
              <a:tblPr firstRow="1" bandRow="1">
                <a:tableStyleId>{5940675A-B579-460E-94D1-54222C63F5DA}</a:tableStyleId>
              </a:tblPr>
              <a:tblGrid>
                <a:gridCol w="1075055"/>
                <a:gridCol w="909320"/>
                <a:gridCol w="907415"/>
                <a:gridCol w="1050925"/>
                <a:gridCol w="764540"/>
                <a:gridCol w="909955"/>
                <a:gridCol w="821055"/>
                <a:gridCol w="880110"/>
                <a:gridCol w="832485"/>
              </a:tblGrid>
              <a:tr h="645160">
                <a:tc rowSpan="2" gridSpan="2">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范围</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必做题分值</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gridSpan="2">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考查比重</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gridSpan="2">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2017年考查比重</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r>
              <a:tr h="644525">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选择</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非选择</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合计</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22580">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必修一（政治）</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Ⅰ卷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24</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25</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49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57.6%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34.9%</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36.5%</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27.1%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5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Ⅱ卷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 </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20</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23.5%</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18.8%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225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Ⅲ卷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4</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20</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23.5%</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25.9%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21945">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必修二（经济）</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Ⅰ卷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48.6%</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38.8%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42.7%</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5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Ⅱ卷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37</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53</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62.4%</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48.2%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225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Ⅲ卷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27</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43</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50.5%</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41.1%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22580">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必修三（文化）</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Ⅰ卷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 </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8</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9.41%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16.8%</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24.7%</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30.2%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9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Ⅱ卷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 </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12</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14.1%</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2258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黑体" panose="02010609060101010101" pitchFamily="2" charset="-122"/>
                        </a:rPr>
                        <a:t>Ⅲ卷</a:t>
                      </a:r>
                      <a:endParaRPr lang="en-US" altLang="en-US" sz="20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16</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6</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22</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FF0000"/>
                          </a:solidFill>
                          <a:latin typeface="黑体" panose="02010609060101010101" pitchFamily="2" charset="-122"/>
                          <a:ea typeface="黑体" panose="02010609060101010101" pitchFamily="2" charset="-122"/>
                          <a:cs typeface="宋体" panose="02010600030101010101" pitchFamily="2" charset="-122"/>
                        </a:rPr>
                        <a:t>25.9%</a:t>
                      </a:r>
                      <a:endParaRPr lang="en-US" altLang="en-US" sz="2000" b="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000" b="0">
                          <a:latin typeface="黑体" panose="02010609060101010101" pitchFamily="2" charset="-122"/>
                          <a:ea typeface="黑体" panose="02010609060101010101" pitchFamily="2" charset="-122"/>
                          <a:cs typeface="宋体" panose="02010600030101010101" pitchFamily="2" charset="-122"/>
                        </a:rPr>
                        <a:t>32.9%</a:t>
                      </a:r>
                      <a:endParaRPr lang="en-US" altLang="en-US" sz="2000" b="0">
                        <a:latin typeface="黑体" panose="02010609060101010101" pitchFamily="2" charset="-122"/>
                        <a:ea typeface="黑体" panose="02010609060101010101" pitchFamily="2" charset="-122"/>
                        <a:cs typeface="宋体" panose="02010600030101010101" pitchFamily="2" charset="-122"/>
                      </a:endParaRPr>
                    </a:p>
                  </a:txBody>
                  <a:tcPr marL="68580" marR="6858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5"/>
          <p:cNvSpPr txBox="1"/>
          <p:nvPr/>
        </p:nvSpPr>
        <p:spPr>
          <a:xfrm>
            <a:off x="322263" y="869950"/>
            <a:ext cx="8526462" cy="6000750"/>
          </a:xfrm>
          <a:prstGeom prst="rect">
            <a:avLst/>
          </a:prstGeom>
          <a:noFill/>
          <a:ln w="9525">
            <a:noFill/>
          </a:ln>
        </p:spPr>
        <p:txBody>
          <a:bodyPr wrap="square" anchor="t">
            <a:spAutoFit/>
          </a:bodyPr>
          <a:p>
            <a:r>
              <a:rPr lang="zh-CN" altLang="zh-CN" sz="2400">
                <a:solidFill>
                  <a:srgbClr val="FF0000"/>
                </a:solidFill>
                <a:latin typeface="黑体" panose="02010609060101010101" pitchFamily="2" charset="-122"/>
                <a:ea typeface="黑体" panose="02010609060101010101" pitchFamily="2" charset="-122"/>
              </a:rPr>
              <a:t>评析：</a:t>
            </a:r>
            <a:r>
              <a:rPr lang="zh-CN" altLang="zh-CN" sz="2400">
                <a:solidFill>
                  <a:srgbClr val="0000FF"/>
                </a:solidFill>
                <a:latin typeface="黑体" panose="02010609060101010101" pitchFamily="2" charset="-122"/>
                <a:ea typeface="黑体" panose="02010609060101010101" pitchFamily="2" charset="-122"/>
              </a:rPr>
              <a:t>本题考查唐朝后期的藩镇割据，试题以唐朝</a:t>
            </a:r>
            <a:r>
              <a:rPr lang="en-US" altLang="zh-CN" sz="2400">
                <a:solidFill>
                  <a:srgbClr val="0000FF"/>
                </a:solidFill>
                <a:latin typeface="黑体" panose="02010609060101010101" pitchFamily="2" charset="-122"/>
                <a:ea typeface="黑体" panose="02010609060101010101" pitchFamily="2" charset="-122"/>
              </a:rPr>
              <a:t>“</a:t>
            </a:r>
            <a:r>
              <a:rPr lang="zh-CN" altLang="zh-CN" sz="2400">
                <a:solidFill>
                  <a:srgbClr val="0000FF"/>
                </a:solidFill>
                <a:latin typeface="黑体" panose="02010609060101010101" pitchFamily="2" charset="-122"/>
                <a:ea typeface="黑体" panose="02010609060101010101" pitchFamily="2" charset="-122"/>
              </a:rPr>
              <a:t>安史之乱”后藩镇割据的情况为情景材料，考查学生从材料中获取信息，并结合所学知识分析问题的能力，以及时空观念、历史解释的学科核心素养。</a:t>
            </a:r>
            <a:endParaRPr lang="zh-CN" altLang="zh-CN" sz="2400">
              <a:solidFill>
                <a:srgbClr val="0000FF"/>
              </a:solidFill>
              <a:latin typeface="黑体" panose="02010609060101010101" pitchFamily="2" charset="-122"/>
              <a:ea typeface="黑体" panose="02010609060101010101" pitchFamily="2" charset="-122"/>
            </a:endParaRPr>
          </a:p>
          <a:p>
            <a:r>
              <a:rPr lang="zh-CN" altLang="zh-CN" sz="2400">
                <a:solidFill>
                  <a:srgbClr val="0000FF"/>
                </a:solidFill>
                <a:latin typeface="黑体" panose="02010609060101010101" pitchFamily="2" charset="-122"/>
                <a:ea typeface="黑体" panose="02010609060101010101" pitchFamily="2" charset="-122"/>
              </a:rPr>
              <a:t>    从表格中可以看出，唐朝后期尽管出现了藩镇割据局面，中央集权严重削弱，但除了河朔七镇外，绝大部分藩镇还是承认和不同程度上接受了唐中央政府的领导，由此可知藩镇割据期间，由于藩镇间尚未出现力量失衡，出现了藩镇之间相互制约，谁也不敢公开灭掉唐政府的情况，故D项符合题意。从表中可以看出，除河朔外，其他藩镇或多或少还是向中央上缴赋税的，中央财政尚能维持，排除A项；表中只反映了藩镇割据，并未体现他们之间的和战关系，排除B项；依据表中“藩镇自擅”“不上供”“少上供”“拥重兵以自立</a:t>
            </a:r>
            <a:r>
              <a:rPr lang="en-US" altLang="zh-CN" sz="2400">
                <a:solidFill>
                  <a:srgbClr val="0000FF"/>
                </a:solidFill>
                <a:latin typeface="黑体" panose="02010609060101010101" pitchFamily="2" charset="-122"/>
                <a:ea typeface="黑体" panose="02010609060101010101" pitchFamily="2" charset="-122"/>
              </a:rPr>
              <a:t>”</a:t>
            </a:r>
            <a:r>
              <a:rPr lang="zh-CN" altLang="zh-CN" sz="2400">
                <a:solidFill>
                  <a:srgbClr val="0000FF"/>
                </a:solidFill>
                <a:latin typeface="黑体" panose="02010609060101010101" pitchFamily="2" charset="-122"/>
                <a:ea typeface="黑体" panose="02010609060101010101" pitchFamily="2" charset="-122"/>
              </a:rPr>
              <a:t>等信息可知，当时中央的权威受到严重挑战，排除</a:t>
            </a:r>
            <a:r>
              <a:rPr lang="en-US" altLang="zh-CN" sz="2400">
                <a:solidFill>
                  <a:srgbClr val="0000FF"/>
                </a:solidFill>
                <a:latin typeface="黑体" panose="02010609060101010101" pitchFamily="2" charset="-122"/>
                <a:ea typeface="黑体" panose="02010609060101010101" pitchFamily="2" charset="-122"/>
              </a:rPr>
              <a:t>C</a:t>
            </a:r>
            <a:r>
              <a:rPr lang="zh-CN" altLang="zh-CN" sz="2400">
                <a:solidFill>
                  <a:srgbClr val="0000FF"/>
                </a:solidFill>
                <a:latin typeface="黑体" panose="02010609060101010101" pitchFamily="2" charset="-122"/>
                <a:ea typeface="黑体" panose="02010609060101010101" pitchFamily="2" charset="-122"/>
              </a:rPr>
              <a:t>项。</a:t>
            </a:r>
            <a:endParaRPr lang="zh-CN" altLang="zh-CN" sz="2400">
              <a:solidFill>
                <a:srgbClr val="0000FF"/>
              </a:solidFill>
              <a:latin typeface="黑体" panose="02010609060101010101" pitchFamily="2" charset="-122"/>
              <a:ea typeface="黑体" panose="02010609060101010101" pitchFamily="2" charset="-122"/>
            </a:endParaRPr>
          </a:p>
          <a:p>
            <a:r>
              <a:rPr lang="zh-CN" altLang="zh-CN" sz="2400">
                <a:solidFill>
                  <a:srgbClr val="FF0000"/>
                </a:solidFill>
                <a:latin typeface="黑体" panose="02010609060101010101" pitchFamily="2" charset="-122"/>
                <a:ea typeface="黑体" panose="02010609060101010101" pitchFamily="2" charset="-122"/>
                <a:sym typeface="宋体" panose="02010600030101010101" pitchFamily="2" charset="-122"/>
              </a:rPr>
              <a:t>答案：</a:t>
            </a:r>
            <a:r>
              <a:rPr lang="en-US" altLang="zh-CN" sz="2400">
                <a:solidFill>
                  <a:srgbClr val="0000FF"/>
                </a:solidFill>
                <a:latin typeface="黑体" panose="02010609060101010101" pitchFamily="2" charset="-122"/>
                <a:ea typeface="黑体" panose="02010609060101010101" pitchFamily="2" charset="-122"/>
              </a:rPr>
              <a:t>D  </a:t>
            </a:r>
            <a:r>
              <a:rPr lang="zh-CN" altLang="en-US" sz="2400">
                <a:solidFill>
                  <a:srgbClr val="0000FF"/>
                </a:solidFill>
                <a:latin typeface="黑体" panose="02010609060101010101" pitchFamily="2" charset="-122"/>
                <a:ea typeface="黑体" panose="02010609060101010101" pitchFamily="2" charset="-122"/>
              </a:rPr>
              <a:t>本题难度</a:t>
            </a:r>
            <a:r>
              <a:rPr lang="en-US" altLang="zh-CN" sz="2400">
                <a:solidFill>
                  <a:srgbClr val="0000FF"/>
                </a:solidFill>
                <a:latin typeface="黑体" panose="02010609060101010101" pitchFamily="2" charset="-122"/>
                <a:ea typeface="黑体" panose="02010609060101010101" pitchFamily="2" charset="-122"/>
              </a:rPr>
              <a:t>0.47</a:t>
            </a:r>
            <a:r>
              <a:rPr lang="zh-CN" altLang="en-US" sz="2400">
                <a:solidFill>
                  <a:srgbClr val="0000FF"/>
                </a:solidFill>
                <a:latin typeface="黑体" panose="02010609060101010101" pitchFamily="2" charset="-122"/>
                <a:ea typeface="黑体" panose="02010609060101010101" pitchFamily="2" charset="-122"/>
              </a:rPr>
              <a:t>，区分度</a:t>
            </a:r>
            <a:r>
              <a:rPr lang="en-US" altLang="zh-CN" sz="2400">
                <a:solidFill>
                  <a:srgbClr val="0000FF"/>
                </a:solidFill>
                <a:latin typeface="黑体" panose="02010609060101010101" pitchFamily="2" charset="-122"/>
                <a:ea typeface="黑体" panose="02010609060101010101" pitchFamily="2" charset="-122"/>
              </a:rPr>
              <a:t>0.34</a:t>
            </a:r>
            <a:r>
              <a:rPr lang="zh-CN" altLang="en-US" sz="2400">
                <a:solidFill>
                  <a:srgbClr val="0000FF"/>
                </a:solidFill>
                <a:latin typeface="黑体" panose="02010609060101010101" pitchFamily="2" charset="-122"/>
                <a:ea typeface="黑体" panose="02010609060101010101" pitchFamily="2" charset="-122"/>
              </a:rPr>
              <a:t>。</a:t>
            </a:r>
            <a:endParaRPr lang="zh-CN" altLang="en-US" sz="2400">
              <a:solidFill>
                <a:srgbClr val="0000FF"/>
              </a:solidFill>
              <a:latin typeface="黑体" panose="02010609060101010101" pitchFamily="2" charset="-122"/>
              <a:ea typeface="黑体" panose="02010609060101010101" pitchFamily="2" charset="-122"/>
            </a:endParaRPr>
          </a:p>
          <a:p>
            <a:endParaRPr lang="zh-CN" altLang="en-US" sz="2400">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387985" y="1310005"/>
          <a:ext cx="8420735" cy="5243195"/>
        </p:xfrm>
        <a:graphic>
          <a:graphicData uri="http://schemas.openxmlformats.org/drawingml/2006/table">
            <a:tbl>
              <a:tblPr firstRow="1" bandRow="1">
                <a:tableStyleId>{5C22544A-7EE6-4342-B048-85BDC9FD1C3A}</a:tableStyleId>
              </a:tblPr>
              <a:tblGrid>
                <a:gridCol w="1266825"/>
                <a:gridCol w="1758315"/>
                <a:gridCol w="1916430"/>
                <a:gridCol w="1878965"/>
                <a:gridCol w="1600200"/>
              </a:tblGrid>
              <a:tr h="396875">
                <a:tc>
                  <a:txBody>
                    <a:bodyPr/>
                    <a:p>
                      <a:pPr algn="ctr">
                        <a:buNone/>
                      </a:pPr>
                      <a:endParaRPr lang="zh-CN" altLang="en-US" sz="2000"/>
                    </a:p>
                  </a:txBody>
                  <a:tcPr/>
                </a:tc>
                <a:tc>
                  <a:txBody>
                    <a:bodyPr/>
                    <a:p>
                      <a:pPr algn="ctr">
                        <a:buNone/>
                      </a:pPr>
                      <a:r>
                        <a:rPr lang="en-US" altLang="zh-CN" sz="2000"/>
                        <a:t>2015</a:t>
                      </a:r>
                      <a:endParaRPr lang="en-US" altLang="zh-CN" sz="2000"/>
                    </a:p>
                  </a:txBody>
                  <a:tcPr/>
                </a:tc>
                <a:tc>
                  <a:txBody>
                    <a:bodyPr/>
                    <a:p>
                      <a:pPr algn="ctr">
                        <a:buNone/>
                      </a:pPr>
                      <a:r>
                        <a:rPr lang="en-US" altLang="zh-CN" sz="2000"/>
                        <a:t>2016</a:t>
                      </a:r>
                      <a:endParaRPr lang="en-US" altLang="zh-CN" sz="2000"/>
                    </a:p>
                  </a:txBody>
                  <a:tcPr/>
                </a:tc>
                <a:tc>
                  <a:txBody>
                    <a:bodyPr/>
                    <a:p>
                      <a:pPr algn="ctr">
                        <a:buNone/>
                      </a:pPr>
                      <a:r>
                        <a:rPr lang="en-US" altLang="zh-CN" sz="2000"/>
                        <a:t>2017</a:t>
                      </a:r>
                      <a:endParaRPr lang="en-US" altLang="zh-CN" sz="2000"/>
                    </a:p>
                  </a:txBody>
                  <a:tcPr/>
                </a:tc>
                <a:tc>
                  <a:txBody>
                    <a:bodyPr/>
                    <a:p>
                      <a:pPr algn="ctr">
                        <a:buNone/>
                      </a:pPr>
                      <a:r>
                        <a:rPr lang="en-US" altLang="zh-CN" sz="2000"/>
                        <a:t>2018</a:t>
                      </a:r>
                      <a:endParaRPr lang="en-US" altLang="zh-CN" sz="2000"/>
                    </a:p>
                  </a:txBody>
                  <a:tcPr/>
                </a:tc>
              </a:tr>
              <a:tr h="974090">
                <a:tc>
                  <a:txBody>
                    <a:bodyPr/>
                    <a:p>
                      <a:pPr algn="ctr">
                        <a:buNone/>
                      </a:pPr>
                      <a:r>
                        <a:rPr lang="zh-CN" altLang="en-US" sz="2000"/>
                        <a:t>全国</a:t>
                      </a:r>
                      <a:r>
                        <a:rPr lang="en-US" altLang="zh-CN" sz="2000"/>
                        <a:t>I</a:t>
                      </a:r>
                      <a:r>
                        <a:rPr lang="zh-CN" altLang="en-US" sz="2000"/>
                        <a:t>卷</a:t>
                      </a:r>
                      <a:endParaRPr lang="zh-CN" altLang="en-US" sz="2000"/>
                    </a:p>
                  </a:txBody>
                  <a:tcPr anchor="ctr" anchorCtr="0"/>
                </a:tc>
                <a:tc>
                  <a:txBody>
                    <a:bodyPr/>
                    <a:p>
                      <a:pPr>
                        <a:buNone/>
                      </a:pPr>
                      <a:r>
                        <a:rPr lang="en-US" altLang="en-US" sz="2000" b="1">
                          <a:solidFill>
                            <a:srgbClr val="000000"/>
                          </a:solidFill>
                          <a:latin typeface="宋体" panose="02010600030101010101" pitchFamily="2" charset="-122"/>
                          <a:sym typeface="+mn-ea"/>
                        </a:rPr>
                        <a:t>26.宋代东南沿海的民间崇拜</a:t>
                      </a:r>
                      <a:endParaRPr lang="en-US" altLang="en-US" sz="2000" b="1">
                        <a:solidFill>
                          <a:srgbClr val="000000"/>
                        </a:solidFill>
                        <a:latin typeface="宋体" panose="02010600030101010101" pitchFamily="2" charset="-122"/>
                        <a:sym typeface="+mn-ea"/>
                      </a:endParaRPr>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宋太祖对史官记载的畏惧</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altLang="en-US" sz="2000" b="1">
                          <a:solidFill>
                            <a:srgbClr val="000000"/>
                          </a:solidFill>
                          <a:ea typeface="宋体" panose="02010600030101010101" pitchFamily="2" charset="-122"/>
                          <a:sym typeface="+mn-ea"/>
                        </a:rPr>
                        <a:t>关于泾州之战的不同</a:t>
                      </a:r>
                      <a:r>
                        <a:rPr lang="zh-CN" sz="2000" b="1">
                          <a:solidFill>
                            <a:srgbClr val="000000"/>
                          </a:solidFill>
                          <a:ea typeface="宋体" panose="02010600030101010101" pitchFamily="2" charset="-122"/>
                          <a:sym typeface="+mn-ea"/>
                        </a:rPr>
                        <a:t>记载</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北宋时期四川研县竹筒井的雇工情况</a:t>
                      </a:r>
                      <a:endParaRPr lang="zh-CN" altLang="en-US" sz="2000"/>
                    </a:p>
                  </a:txBody>
                  <a:tcPr anchor="ctr" anchorCtr="0"/>
                </a:tc>
              </a:tr>
              <a:tr h="1403350">
                <a:tc>
                  <a:txBody>
                    <a:bodyPr/>
                    <a:p>
                      <a:pPr algn="ctr">
                        <a:buNone/>
                      </a:pPr>
                      <a:r>
                        <a:rPr lang="zh-CN" altLang="en-US" sz="2000"/>
                        <a:t>全国</a:t>
                      </a:r>
                      <a:r>
                        <a:rPr lang="en-US" altLang="zh-CN" sz="2000"/>
                        <a:t>II</a:t>
                      </a:r>
                      <a:r>
                        <a:rPr lang="zh-CN" altLang="en-US" sz="2000"/>
                        <a:t>卷</a:t>
                      </a:r>
                      <a:endParaRPr lang="zh-CN" altLang="en-US" sz="2000"/>
                    </a:p>
                  </a:txBody>
                  <a:tcPr anchor="ctr" anchorCtr="0"/>
                </a:tc>
                <a:tc>
                  <a:txBody>
                    <a:bodyPr/>
                    <a:p>
                      <a:pPr>
                        <a:buNone/>
                      </a:pPr>
                      <a:r>
                        <a:rPr lang="en-US" altLang="en-US" sz="2000" b="1">
                          <a:solidFill>
                            <a:srgbClr val="000000"/>
                          </a:solidFill>
                          <a:latin typeface="宋体" panose="02010600030101010101" pitchFamily="2" charset="-122"/>
                          <a:sym typeface="+mn-ea"/>
                        </a:rPr>
                        <a:t>26.经济重心南移的主要动力</a:t>
                      </a:r>
                      <a:endParaRPr lang="zh-CN" altLang="en-US" sz="2000"/>
                    </a:p>
                  </a:txBody>
                  <a:tcPr anchor="ctr" anchorCtr="0"/>
                </a:tc>
                <a:tc>
                  <a:txBody>
                    <a:bodyPr/>
                    <a:p>
                      <a:pPr>
                        <a:buNone/>
                      </a:pPr>
                      <a:r>
                        <a:rPr lang="en-US" altLang="zh-CN" sz="2000" b="1">
                          <a:solidFill>
                            <a:srgbClr val="1B24D3"/>
                          </a:solidFill>
                          <a:latin typeface="宋体" panose="02010600030101010101" pitchFamily="2" charset="-122"/>
                          <a:ea typeface="宋体" panose="02010600030101010101" pitchFamily="2" charset="-122"/>
                          <a:sym typeface="+mn-ea"/>
                        </a:rPr>
                        <a:t>25.</a:t>
                      </a:r>
                      <a:r>
                        <a:rPr lang="zh-CN" altLang="en-US" sz="2000" b="1">
                          <a:solidFill>
                            <a:srgbClr val="1B24D3"/>
                          </a:solidFill>
                          <a:latin typeface="宋体" panose="02010600030101010101" pitchFamily="2" charset="-122"/>
                          <a:ea typeface="宋体" panose="02010600030101010101" pitchFamily="2" charset="-122"/>
                          <a:sym typeface="+mn-ea"/>
                        </a:rPr>
                        <a:t>科举制的历史作用</a:t>
                      </a:r>
                      <a:endParaRPr lang="zh-CN" altLang="en-US" sz="2000" b="1">
                        <a:solidFill>
                          <a:srgbClr val="000000"/>
                        </a:solidFill>
                        <a:latin typeface="宋体" panose="02010600030101010101" pitchFamily="2" charset="-122"/>
                        <a:ea typeface="宋体" panose="02010600030101010101" pitchFamily="2" charset="-122"/>
                        <a:sym typeface="+mn-ea"/>
                      </a:endParaRPr>
                    </a:p>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宋代主户和客户比例变化与土地政策</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北朝至唐北方饮茶风俗变化</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武周时期中央机构的改革</a:t>
                      </a:r>
                      <a:endParaRPr lang="zh-CN" altLang="en-US" sz="2000"/>
                    </a:p>
                  </a:txBody>
                  <a:tcPr anchor="ctr" anchorCtr="0"/>
                </a:tc>
              </a:tr>
              <a:tr h="1292225">
                <a:tc>
                  <a:txBody>
                    <a:bodyPr/>
                    <a:p>
                      <a:pPr algn="ctr">
                        <a:buNone/>
                      </a:pPr>
                      <a:r>
                        <a:rPr lang="zh-CN" altLang="en-US" sz="2000"/>
                        <a:t>全国</a:t>
                      </a:r>
                      <a:r>
                        <a:rPr lang="en-US" altLang="zh-CN" sz="2000"/>
                        <a:t>III</a:t>
                      </a:r>
                      <a:r>
                        <a:rPr lang="zh-CN" altLang="en-US" sz="2000"/>
                        <a:t>卷</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唐太宗与王羲之书法地位的确立</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26.</a:t>
                      </a:r>
                      <a:r>
                        <a:rPr lang="zh-CN" sz="2000" b="1">
                          <a:solidFill>
                            <a:srgbClr val="000000"/>
                          </a:solidFill>
                          <a:ea typeface="宋体" panose="02010600030101010101" pitchFamily="2" charset="-122"/>
                          <a:sym typeface="+mn-ea"/>
                        </a:rPr>
                        <a:t>唐代后期敦煌地区的自耕农经济</a:t>
                      </a:r>
                      <a:endParaRPr lang="zh-CN" sz="2000" b="1">
                        <a:solidFill>
                          <a:srgbClr val="000000"/>
                        </a:solidFill>
                        <a:ea typeface="宋体" panose="02010600030101010101" pitchFamily="2" charset="-122"/>
                        <a:sym typeface="+mn-ea"/>
                      </a:endParaRPr>
                    </a:p>
                    <a:p>
                      <a:pPr>
                        <a:buNone/>
                      </a:pPr>
                      <a:r>
                        <a:rPr lang="en-US" altLang="zh-CN" sz="2000" b="1">
                          <a:solidFill>
                            <a:srgbClr val="1B24D3"/>
                          </a:solidFill>
                          <a:ea typeface="宋体" panose="02010600030101010101" pitchFamily="2" charset="-122"/>
                          <a:sym typeface="+mn-ea"/>
                        </a:rPr>
                        <a:t>27.</a:t>
                      </a:r>
                      <a:r>
                        <a:rPr lang="zh-CN" sz="2000" b="1">
                          <a:solidFill>
                            <a:srgbClr val="1B24D3"/>
                          </a:solidFill>
                          <a:ea typeface="宋体" panose="02010600030101010101" pitchFamily="2" charset="-122"/>
                          <a:sym typeface="+mn-ea"/>
                        </a:rPr>
                        <a:t>史籍中宋太祖驾崩前晋王活动记载</a:t>
                      </a:r>
                      <a:endParaRPr lang="zh-CN" altLang="en-US" sz="2000" b="1">
                        <a:solidFill>
                          <a:srgbClr val="1B24D3"/>
                        </a:solidFill>
                        <a:ea typeface="宋体" panose="02010600030101010101" pitchFamily="2" charset="-122"/>
                        <a:sym typeface="+mn-ea"/>
                      </a:endParaRPr>
                    </a:p>
                  </a:txBody>
                  <a:tcPr anchor="ctr" anchorCtr="0"/>
                </a:tc>
                <a:tc>
                  <a:txBody>
                    <a:bodyPr/>
                    <a:p>
                      <a:pPr>
                        <a:buNone/>
                      </a:pPr>
                      <a:r>
                        <a:rPr lang="en-US" altLang="zh-CN" sz="2000" b="1">
                          <a:solidFill>
                            <a:srgbClr val="1B24D3"/>
                          </a:solidFill>
                          <a:latin typeface="宋体" panose="02010600030101010101" pitchFamily="2" charset="-122"/>
                          <a:ea typeface="宋体" panose="02010600030101010101" pitchFamily="2" charset="-122"/>
                          <a:sym typeface="+mn-ea"/>
                        </a:rPr>
                        <a:t>25.</a:t>
                      </a:r>
                      <a:r>
                        <a:rPr lang="zh-CN" altLang="en-US" sz="2000" b="1">
                          <a:solidFill>
                            <a:srgbClr val="1B24D3"/>
                          </a:solidFill>
                          <a:latin typeface="宋体" panose="02010600030101010101" pitchFamily="2" charset="-122"/>
                          <a:ea typeface="宋体" panose="02010600030101010101" pitchFamily="2" charset="-122"/>
                          <a:sym typeface="+mn-ea"/>
                        </a:rPr>
                        <a:t>宋代宰相祖辈任官情况表</a:t>
                      </a:r>
                      <a:endParaRPr lang="zh-CN" altLang="en-US" sz="2000" b="1">
                        <a:solidFill>
                          <a:srgbClr val="1B24D3"/>
                        </a:solidFill>
                        <a:latin typeface="宋体" panose="02010600030101010101" pitchFamily="2" charset="-122"/>
                        <a:ea typeface="宋体" panose="02010600030101010101" pitchFamily="2" charset="-122"/>
                        <a:sym typeface="+mn-ea"/>
                      </a:endParaRPr>
                    </a:p>
                  </a:txBody>
                  <a:tcPr anchor="ctr" anchorCtr="0"/>
                </a:tc>
              </a:tr>
            </a:tbl>
          </a:graphicData>
        </a:graphic>
      </p:graphicFrame>
      <p:sp>
        <p:nvSpPr>
          <p:cNvPr id="5" name="矩形 4"/>
          <p:cNvSpPr/>
          <p:nvPr/>
        </p:nvSpPr>
        <p:spPr>
          <a:xfrm>
            <a:off x="2292351" y="726440"/>
            <a:ext cx="439039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唐宋</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四年高考命题回顾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99"/>
          <p:cNvSpPr txBox="1"/>
          <p:nvPr/>
        </p:nvSpPr>
        <p:spPr>
          <a:xfrm>
            <a:off x="566738" y="1323975"/>
            <a:ext cx="8001000" cy="4584700"/>
          </a:xfrm>
          <a:prstGeom prst="rect">
            <a:avLst/>
          </a:prstGeom>
          <a:noFill/>
          <a:ln w="9525">
            <a:noFill/>
          </a:ln>
        </p:spPr>
        <p:txBody>
          <a:bodyPr wrap="square" anchor="t">
            <a:spAutoFit/>
          </a:bodyPr>
          <a:p>
            <a:r>
              <a:rPr lang="en-US" altLang="zh-CN" sz="2800">
                <a:latin typeface="黑体" panose="02010609060101010101" pitchFamily="2" charset="-122"/>
                <a:ea typeface="黑体" panose="02010609060101010101" pitchFamily="2" charset="-122"/>
              </a:rPr>
              <a:t>   </a:t>
            </a:r>
            <a:r>
              <a:rPr lang="en-US" altLang="zh-CN" sz="2400">
                <a:latin typeface="黑体" panose="02010609060101010101" pitchFamily="2" charset="-122"/>
                <a:ea typeface="黑体" panose="02010609060101010101" pitchFamily="2" charset="-122"/>
              </a:rPr>
              <a:t> </a:t>
            </a:r>
            <a:r>
              <a:rPr lang="zh-CN" altLang="en-US" sz="2400">
                <a:latin typeface="黑体" panose="02010609060101010101" pitchFamily="2" charset="-122"/>
                <a:ea typeface="黑体" panose="02010609060101010101" pitchFamily="2" charset="-122"/>
              </a:rPr>
              <a:t>从以上统计可以看出，</a:t>
            </a:r>
            <a:r>
              <a:rPr lang="zh-CN" altLang="zh-CN" sz="2400">
                <a:latin typeface="黑体" panose="02010609060101010101" pitchFamily="2" charset="-122"/>
                <a:ea typeface="黑体" panose="02010609060101010101" pitchFamily="2" charset="-122"/>
              </a:rPr>
              <a:t>唐宋史是命题专家特别偏好的内容。考查重点是唐宋时期的政治史和经济史，唐宋时期中央和地方管理体制的变革、唐宋时期史书编撰与君主的政治活动的相互影响、唐宋时期社会经济的发展特点及对社会生活的广泛影响，以及经济重心的南移和影响，等等，都成为命题专家特别关注的重点。</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    </a:t>
            </a:r>
            <a:r>
              <a:rPr lang="en-US" altLang="zh-CN" sz="2400">
                <a:latin typeface="黑体" panose="02010609060101010101" pitchFamily="2" charset="-122"/>
                <a:ea typeface="黑体" panose="02010609060101010101" pitchFamily="2" charset="-122"/>
              </a:rPr>
              <a:t>2019</a:t>
            </a:r>
            <a:r>
              <a:rPr lang="zh-CN" altLang="zh-CN" sz="2400">
                <a:latin typeface="黑体" panose="02010609060101010101" pitchFamily="2" charset="-122"/>
                <a:ea typeface="黑体" panose="02010609060101010101" pitchFamily="2" charset="-122"/>
              </a:rPr>
              <a:t>年复习备考，要注意隋唐至宋中央机构的演变及影响；科举制的发展与完善及其作用；唐宋时期中央对地方的有效管理；社会经济领域发生的重大变化（特别要注意租佃制和城市经济的发展）及其影响；唐宋时期经济重心南移、社会生活和传统观念的变化及其影响；唐宋时期儒学的发展及积极意义，以及科技文艺的全面繁荣，等等。</a:t>
            </a:r>
            <a:endParaRPr lang="zh-CN" altLang="en-US" sz="2400">
              <a:latin typeface="黑体" panose="02010609060101010101" pitchFamily="2" charset="-122"/>
              <a:ea typeface="黑体" panose="0201060906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81275" y="2625090"/>
            <a:ext cx="3611245" cy="521970"/>
          </a:xfrm>
          <a:prstGeom prst="rect">
            <a:avLst/>
          </a:prstGeom>
          <a:noFill/>
        </p:spPr>
        <p:txBody>
          <a:bodyPr wrap="square" rtlCol="0">
            <a:spAutoFit/>
          </a:bodyPr>
          <a:p>
            <a:r>
              <a:rPr lang="zh-CN" altLang="en-US" sz="2800" b="1"/>
              <a:t>（</a:t>
            </a:r>
            <a:r>
              <a:rPr lang="en-US" altLang="zh-CN" sz="2800" b="1"/>
              <a:t>4</a:t>
            </a:r>
            <a:r>
              <a:rPr lang="zh-CN" altLang="en-US" sz="2800" b="1"/>
              <a:t>）明清史</a:t>
            </a:r>
            <a:endParaRPr lang="zh-CN" altLang="en-US" sz="28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图片 101"/>
          <p:cNvPicPr/>
          <p:nvPr/>
        </p:nvPicPr>
        <p:blipFill>
          <a:blip r:embed="rId1"/>
          <a:stretch>
            <a:fillRect/>
          </a:stretch>
        </p:blipFill>
        <p:spPr>
          <a:xfrm>
            <a:off x="7624763" y="1571625"/>
            <a:ext cx="1249362" cy="1482725"/>
          </a:xfrm>
          <a:prstGeom prst="rect">
            <a:avLst/>
          </a:prstGeom>
          <a:noFill/>
          <a:ln w="9525">
            <a:noFill/>
          </a:ln>
        </p:spPr>
      </p:pic>
      <p:sp>
        <p:nvSpPr>
          <p:cNvPr id="43010" name="文本框 102"/>
          <p:cNvSpPr txBox="1"/>
          <p:nvPr/>
        </p:nvSpPr>
        <p:spPr>
          <a:xfrm>
            <a:off x="141288" y="755650"/>
            <a:ext cx="8859837" cy="6062345"/>
          </a:xfrm>
          <a:prstGeom prst="rect">
            <a:avLst/>
          </a:prstGeom>
          <a:noFill/>
          <a:ln w="9525">
            <a:noFill/>
          </a:ln>
        </p:spPr>
        <p:txBody>
          <a:bodyPr wrap="square" anchor="t">
            <a:spAutoFit/>
          </a:bodyPr>
          <a:p>
            <a:r>
              <a:rPr lang="zh-CN" altLang="zh-CN" sz="2400">
                <a:solidFill>
                  <a:srgbClr val="0000FF"/>
                </a:solidFill>
                <a:latin typeface="黑体" panose="02010609060101010101" pitchFamily="2" charset="-122"/>
                <a:ea typeface="黑体" panose="02010609060101010101" pitchFamily="2" charset="-122"/>
              </a:rPr>
              <a:t>（2018年全国I卷，27）</a:t>
            </a:r>
            <a:r>
              <a:rPr lang="zh-CN" altLang="zh-CN" sz="2400">
                <a:latin typeface="黑体" panose="02010609060101010101" pitchFamily="2" charset="-122"/>
                <a:ea typeface="黑体" panose="02010609060101010101" pitchFamily="2" charset="-122"/>
              </a:rPr>
              <a:t>图6中的动物是郑和下西洋时外国使臣随船向明政府贡献的奇珍异兽。明朝君臣认为，这就是中国传说中的“麒麟”，明成祖遂厚赐外国使臣。这表明当时</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A．对外交流促使中国传统绘画出现新的类型  </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B．朝廷用中国文化对朝贡贸易贡品加以解读</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C．海禁政策的解除促进了对外文化交流</a:t>
            </a:r>
            <a:endParaRPr lang="zh-CN" altLang="zh-CN" sz="2400">
              <a:latin typeface="黑体" panose="02010609060101010101" pitchFamily="2" charset="-122"/>
              <a:ea typeface="黑体" panose="02010609060101010101" pitchFamily="2" charset="-122"/>
            </a:endParaRPr>
          </a:p>
          <a:p>
            <a:r>
              <a:rPr lang="zh-CN" altLang="zh-CN" sz="2400">
                <a:latin typeface="黑体" panose="02010609060101010101" pitchFamily="2" charset="-122"/>
                <a:ea typeface="黑体" panose="02010609060101010101" pitchFamily="2" charset="-122"/>
              </a:rPr>
              <a:t>D．外来物品的传入推动了传统观念更新</a:t>
            </a:r>
            <a:r>
              <a:rPr lang="en-US" altLang="zh-CN" sz="1600">
                <a:latin typeface="黑体" panose="02010609060101010101" pitchFamily="2" charset="-122"/>
                <a:ea typeface="黑体" panose="02010609060101010101" pitchFamily="2" charset="-122"/>
              </a:rPr>
              <a:t>                         </a:t>
            </a:r>
            <a:r>
              <a:rPr lang="zh-CN" altLang="en-US" sz="1600">
                <a:latin typeface="黑体" panose="02010609060101010101" pitchFamily="2" charset="-122"/>
                <a:ea typeface="黑体" panose="02010609060101010101" pitchFamily="2" charset="-122"/>
              </a:rPr>
              <a:t>图</a:t>
            </a:r>
            <a:r>
              <a:rPr lang="en-US" altLang="zh-CN" sz="1600">
                <a:latin typeface="黑体" panose="02010609060101010101" pitchFamily="2" charset="-122"/>
                <a:ea typeface="黑体" panose="02010609060101010101" pitchFamily="2" charset="-122"/>
              </a:rPr>
              <a:t>6                                                                       </a:t>
            </a:r>
            <a:endParaRPr lang="zh-CN" altLang="zh-CN" sz="2000">
              <a:solidFill>
                <a:srgbClr val="0000FF"/>
              </a:solidFill>
              <a:latin typeface="黑体" panose="02010609060101010101" pitchFamily="2" charset="-122"/>
              <a:ea typeface="黑体" panose="02010609060101010101" pitchFamily="2" charset="-122"/>
            </a:endParaRPr>
          </a:p>
          <a:p>
            <a:r>
              <a:rPr lang="zh-CN" altLang="zh-CN" sz="2000" b="1">
                <a:solidFill>
                  <a:srgbClr val="FF0000"/>
                </a:solidFill>
                <a:latin typeface="黑体" panose="02010609060101010101" pitchFamily="2" charset="-122"/>
                <a:ea typeface="黑体" panose="02010609060101010101" pitchFamily="2" charset="-122"/>
              </a:rPr>
              <a:t>评析：</a:t>
            </a:r>
            <a:r>
              <a:rPr lang="zh-CN" altLang="zh-CN" sz="2000">
                <a:solidFill>
                  <a:srgbClr val="0000FF"/>
                </a:solidFill>
                <a:latin typeface="黑体" panose="02010609060101010101" pitchFamily="2" charset="-122"/>
                <a:ea typeface="黑体" panose="02010609060101010101" pitchFamily="2" charset="-122"/>
              </a:rPr>
              <a:t>本题考查中国古代的中外贸易，试题以明朝郑和下西洋时外国使臣进献的“麒麟”为背景材料，考查学生从材料中提取信息、并调动运用所学知识分析问题的能力，以及史料实证、历史解释的历史核心素养。</a:t>
            </a:r>
            <a:endParaRPr lang="zh-CN" altLang="zh-CN" sz="2000">
              <a:solidFill>
                <a:srgbClr val="0000FF"/>
              </a:solidFill>
              <a:latin typeface="黑体" panose="02010609060101010101" pitchFamily="2" charset="-122"/>
              <a:ea typeface="黑体" panose="02010609060101010101" pitchFamily="2" charset="-122"/>
            </a:endParaRPr>
          </a:p>
          <a:p>
            <a:r>
              <a:rPr lang="zh-CN" altLang="zh-CN" sz="2000">
                <a:solidFill>
                  <a:srgbClr val="0000FF"/>
                </a:solidFill>
                <a:latin typeface="黑体" panose="02010609060101010101" pitchFamily="2" charset="-122"/>
                <a:ea typeface="黑体" panose="02010609060101010101" pitchFamily="2" charset="-122"/>
              </a:rPr>
              <a:t>    图中的奇珍异兽明显是长颈鹿，从未见过长颈鹿的明朝君臣却认为这就是中国传说中的仙兽“麒麟”，这显然是用中国传统文化来解读外国使臣的朝贡贸易贡品，故B项符合题意。图中的绘画集绘画、书法和篆刻（印章）于一体，明显属于中国传统的绘画（宫廷画），排除A项；明朝的“海禁”政策禁止的是私人对外贸易，朝贡外贸并未受到限制，排除C项；材料中并没有传统观念更新的信息，排除D项。</a:t>
            </a:r>
            <a:endParaRPr lang="zh-CN" altLang="zh-CN" sz="2000">
              <a:solidFill>
                <a:srgbClr val="0000FF"/>
              </a:solidFill>
              <a:latin typeface="黑体" panose="02010609060101010101" pitchFamily="2" charset="-122"/>
              <a:ea typeface="黑体" panose="02010609060101010101" pitchFamily="2" charset="-122"/>
            </a:endParaRPr>
          </a:p>
          <a:p>
            <a:r>
              <a:rPr lang="zh-CN" altLang="zh-CN" sz="2000" b="1">
                <a:solidFill>
                  <a:srgbClr val="FF0000"/>
                </a:solidFill>
                <a:latin typeface="Arial" panose="020B0604020202020204" pitchFamily="34" charset="0"/>
                <a:ea typeface="宋体" panose="02010600030101010101" pitchFamily="2" charset="-122"/>
              </a:rPr>
              <a:t>答案：</a:t>
            </a:r>
            <a:r>
              <a:rPr lang="en-US" altLang="zh-CN" sz="2000">
                <a:solidFill>
                  <a:srgbClr val="0000FF"/>
                </a:solidFill>
                <a:latin typeface="楷体_GB2312" charset="0"/>
                <a:ea typeface="宋体" panose="02010600030101010101" pitchFamily="2" charset="-122"/>
              </a:rPr>
              <a:t>B  </a:t>
            </a:r>
            <a:r>
              <a:rPr lang="zh-CN" altLang="en-US" sz="2000">
                <a:solidFill>
                  <a:srgbClr val="0000FF"/>
                </a:solidFill>
                <a:latin typeface="黑体" panose="02010609060101010101" pitchFamily="2" charset="-122"/>
                <a:ea typeface="黑体" panose="02010609060101010101" pitchFamily="2" charset="-122"/>
              </a:rPr>
              <a:t>本题难度</a:t>
            </a:r>
            <a:r>
              <a:rPr lang="en-US" altLang="zh-CN" sz="2000">
                <a:solidFill>
                  <a:srgbClr val="0000FF"/>
                </a:solidFill>
                <a:latin typeface="黑体" panose="02010609060101010101" pitchFamily="2" charset="-122"/>
                <a:ea typeface="黑体" panose="02010609060101010101" pitchFamily="2" charset="-122"/>
              </a:rPr>
              <a:t>0.71</a:t>
            </a:r>
            <a:r>
              <a:rPr lang="zh-CN" altLang="en-US" sz="2000">
                <a:solidFill>
                  <a:srgbClr val="0000FF"/>
                </a:solidFill>
                <a:latin typeface="黑体" panose="02010609060101010101" pitchFamily="2" charset="-122"/>
                <a:ea typeface="黑体" panose="02010609060101010101" pitchFamily="2" charset="-122"/>
              </a:rPr>
              <a:t>，区分度</a:t>
            </a:r>
            <a:r>
              <a:rPr lang="en-US" altLang="zh-CN" sz="2000">
                <a:solidFill>
                  <a:srgbClr val="0000FF"/>
                </a:solidFill>
                <a:latin typeface="黑体" panose="02010609060101010101" pitchFamily="2" charset="-122"/>
                <a:ea typeface="黑体" panose="02010609060101010101" pitchFamily="2" charset="-122"/>
              </a:rPr>
              <a:t>0.35</a:t>
            </a:r>
            <a:r>
              <a:rPr lang="zh-CN" altLang="en-US" sz="2000">
                <a:solidFill>
                  <a:srgbClr val="0000FF"/>
                </a:solidFill>
                <a:latin typeface="黑体" panose="02010609060101010101" pitchFamily="2" charset="-122"/>
                <a:ea typeface="黑体" panose="02010609060101010101" pitchFamily="2" charset="-122"/>
              </a:rPr>
              <a:t>。</a:t>
            </a:r>
            <a:endParaRPr lang="zh-CN" altLang="en-US" sz="2000">
              <a:solidFill>
                <a:srgbClr val="0000FF"/>
              </a:solidFill>
              <a:latin typeface="黑体" panose="02010609060101010101" pitchFamily="2" charset="-122"/>
              <a:ea typeface="黑体" panose="02010609060101010101" pitchFamily="2" charset="-122"/>
            </a:endParaRPr>
          </a:p>
          <a:p>
            <a:endParaRPr lang="zh-CN" altLang="en-US" sz="2000">
              <a:latin typeface="黑体" panose="02010609060101010101" pitchFamily="2" charset="-122"/>
              <a:ea typeface="黑体" panose="02010609060101010101" pitchFamily="2" charset="-122"/>
            </a:endParaRPr>
          </a:p>
        </p:txBody>
      </p:sp>
    </p:spTree>
    <p:custDataLst>
      <p:tags r:id="rId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nvGraphicFramePr>
        <p:xfrm>
          <a:off x="435610" y="1712595"/>
          <a:ext cx="8272780" cy="4124325"/>
        </p:xfrm>
        <a:graphic>
          <a:graphicData uri="http://schemas.openxmlformats.org/drawingml/2006/table">
            <a:tbl>
              <a:tblPr firstRow="1" bandRow="1">
                <a:tableStyleId>{5C22544A-7EE6-4342-B048-85BDC9FD1C3A}</a:tableStyleId>
              </a:tblPr>
              <a:tblGrid>
                <a:gridCol w="1244600"/>
                <a:gridCol w="1684020"/>
                <a:gridCol w="1622425"/>
                <a:gridCol w="1838325"/>
                <a:gridCol w="1883410"/>
              </a:tblGrid>
              <a:tr h="476250">
                <a:tc>
                  <a:txBody>
                    <a:bodyPr/>
                    <a:p>
                      <a:pPr algn="ctr">
                        <a:buNone/>
                      </a:pPr>
                      <a:endParaRPr lang="zh-CN" altLang="en-US" sz="2000"/>
                    </a:p>
                  </a:txBody>
                  <a:tcPr/>
                </a:tc>
                <a:tc>
                  <a:txBody>
                    <a:bodyPr/>
                    <a:p>
                      <a:pPr algn="ctr">
                        <a:buNone/>
                      </a:pPr>
                      <a:r>
                        <a:rPr lang="en-US" altLang="zh-CN" sz="2000"/>
                        <a:t>2015</a:t>
                      </a:r>
                      <a:endParaRPr lang="en-US" altLang="zh-CN" sz="2000"/>
                    </a:p>
                  </a:txBody>
                  <a:tcPr/>
                </a:tc>
                <a:tc>
                  <a:txBody>
                    <a:bodyPr/>
                    <a:p>
                      <a:pPr algn="ctr">
                        <a:buNone/>
                      </a:pPr>
                      <a:r>
                        <a:rPr lang="en-US" altLang="zh-CN" sz="2000"/>
                        <a:t>2016</a:t>
                      </a:r>
                      <a:endParaRPr lang="en-US" altLang="zh-CN" sz="2000"/>
                    </a:p>
                  </a:txBody>
                  <a:tcPr/>
                </a:tc>
                <a:tc>
                  <a:txBody>
                    <a:bodyPr/>
                    <a:p>
                      <a:pPr algn="ctr">
                        <a:buNone/>
                      </a:pPr>
                      <a:r>
                        <a:rPr lang="en-US" altLang="zh-CN" sz="2000"/>
                        <a:t>2017</a:t>
                      </a:r>
                      <a:endParaRPr lang="en-US" altLang="zh-CN" sz="2000"/>
                    </a:p>
                  </a:txBody>
                  <a:tcPr/>
                </a:tc>
                <a:tc>
                  <a:txBody>
                    <a:bodyPr/>
                    <a:p>
                      <a:pPr algn="ctr">
                        <a:buNone/>
                      </a:pPr>
                      <a:r>
                        <a:rPr lang="en-US" altLang="zh-CN" sz="2000"/>
                        <a:t>2018</a:t>
                      </a:r>
                      <a:endParaRPr lang="en-US" altLang="zh-CN" sz="2000"/>
                    </a:p>
                  </a:txBody>
                  <a:tcPr/>
                </a:tc>
              </a:tr>
              <a:tr h="1320800">
                <a:tc>
                  <a:txBody>
                    <a:bodyPr/>
                    <a:p>
                      <a:pPr algn="ctr">
                        <a:buNone/>
                      </a:pPr>
                      <a:r>
                        <a:rPr lang="zh-CN" altLang="en-US" sz="2000"/>
                        <a:t>全国</a:t>
                      </a:r>
                      <a:r>
                        <a:rPr lang="en-US" altLang="zh-CN" sz="2000"/>
                        <a:t>I</a:t>
                      </a:r>
                      <a:r>
                        <a:rPr lang="zh-CN" altLang="en-US" sz="2000"/>
                        <a:t>卷</a:t>
                      </a:r>
                      <a:endParaRPr lang="zh-CN" altLang="en-US" sz="2000"/>
                    </a:p>
                  </a:txBody>
                  <a:tcPr anchor="ctr" anchorCtr="0"/>
                </a:tc>
                <a:tc>
                  <a:txBody>
                    <a:bodyPr/>
                    <a:p>
                      <a:pPr>
                        <a:buNone/>
                      </a:pPr>
                      <a:r>
                        <a:rPr lang="en-US" altLang="en-US" sz="2000" b="1">
                          <a:solidFill>
                            <a:srgbClr val="000000"/>
                          </a:solidFill>
                          <a:latin typeface="宋体" panose="02010600030101010101" pitchFamily="2" charset="-122"/>
                          <a:sym typeface="+mn-ea"/>
                        </a:rPr>
                        <a:t>27.唐至清河南、江苏状元人数变化</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明代地方行政制度演变（三司与巡抚）</a:t>
                      </a:r>
                      <a:endParaRPr lang="zh-CN" altLang="en-US" sz="2000" b="1">
                        <a:solidFill>
                          <a:srgbClr val="000000"/>
                        </a:solidFill>
                        <a:ea typeface="宋体" panose="02010600030101010101" pitchFamily="2" charset="-122"/>
                        <a:sym typeface="+mn-ea"/>
                      </a:endParaRPr>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明代商品经济发展对等级秩序冲击</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郑和下西洋时期的“麒麟外交”</a:t>
                      </a:r>
                      <a:endParaRPr lang="zh-CN" altLang="en-US" sz="2000"/>
                    </a:p>
                  </a:txBody>
                  <a:tcPr anchor="ctr" anchorCtr="0"/>
                </a:tc>
              </a:tr>
              <a:tr h="986155">
                <a:tc>
                  <a:txBody>
                    <a:bodyPr/>
                    <a:p>
                      <a:pPr algn="ctr">
                        <a:buNone/>
                      </a:pPr>
                      <a:r>
                        <a:rPr lang="zh-CN" altLang="en-US" sz="2000"/>
                        <a:t>全国</a:t>
                      </a:r>
                      <a:r>
                        <a:rPr lang="en-US" altLang="zh-CN" sz="2000"/>
                        <a:t>II</a:t>
                      </a:r>
                      <a:r>
                        <a:rPr lang="zh-CN" altLang="en-US" sz="2000"/>
                        <a:t>卷</a:t>
                      </a:r>
                      <a:endParaRPr lang="zh-CN" altLang="en-US" sz="2000"/>
                    </a:p>
                  </a:txBody>
                  <a:tcPr anchor="ctr" anchorCtr="0"/>
                </a:tc>
                <a:tc>
                  <a:txBody>
                    <a:bodyPr/>
                    <a:p>
                      <a:pPr>
                        <a:buNone/>
                      </a:pPr>
                      <a:r>
                        <a:rPr lang="en-US" altLang="en-US" sz="2000" b="1">
                          <a:solidFill>
                            <a:srgbClr val="000000"/>
                          </a:solidFill>
                          <a:latin typeface="宋体" panose="02010600030101010101" pitchFamily="2" charset="-122"/>
                          <a:sym typeface="+mn-ea"/>
                        </a:rPr>
                        <a:t>27.明成祖迁都北京</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清福建入台族裔请祖先牌位现象</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明代对宦官文化政策的演变</a:t>
                      </a: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昆曲在明清时期的流行</a:t>
                      </a:r>
                      <a:endParaRPr lang="zh-CN" altLang="en-US" sz="2000"/>
                    </a:p>
                  </a:txBody>
                  <a:tcPr anchor="ctr" anchorCtr="0"/>
                </a:tc>
              </a:tr>
              <a:tr h="1321435">
                <a:tc>
                  <a:txBody>
                    <a:bodyPr/>
                    <a:p>
                      <a:pPr algn="ctr">
                        <a:buNone/>
                      </a:pPr>
                      <a:r>
                        <a:rPr lang="zh-CN" altLang="en-US" sz="2000"/>
                        <a:t>全国</a:t>
                      </a:r>
                      <a:r>
                        <a:rPr lang="en-US" altLang="zh-CN" sz="2000"/>
                        <a:t>III</a:t>
                      </a:r>
                      <a:r>
                        <a:rPr lang="zh-CN" altLang="en-US" sz="2000"/>
                        <a:t>卷</a:t>
                      </a:r>
                      <a:endParaRPr lang="zh-CN" altLang="en-US" sz="2000"/>
                    </a:p>
                  </a:txBody>
                  <a:tcPr anchor="ctr" anchorCtr="0"/>
                </a:tc>
                <a:tc>
                  <a:txBody>
                    <a:bodyPr/>
                    <a:p>
                      <a:pPr>
                        <a:buNone/>
                      </a:pPr>
                      <a:endParaRPr lang="zh-CN" altLang="en-US" sz="2000"/>
                    </a:p>
                  </a:txBody>
                  <a:tcPr anchor="ctr" anchorCtr="0"/>
                </a:tc>
                <a:tc>
                  <a:txBody>
                    <a:bodyPr/>
                    <a:p>
                      <a:pP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明人对明代江南租佃关系变化记载</a:t>
                      </a:r>
                      <a:endParaRPr lang="zh-CN" altLang="en-US" sz="2000"/>
                    </a:p>
                  </a:txBody>
                  <a:tcPr anchor="ctr" anchorCtr="0"/>
                </a:tc>
                <a:tc>
                  <a:txBody>
                    <a:bodyPr/>
                    <a:p>
                      <a:pPr>
                        <a:buNone/>
                      </a:pPr>
                      <a:endParaRPr lang="zh-CN" altLang="en-US" sz="2000"/>
                    </a:p>
                  </a:txBody>
                  <a:tcPr anchor="ctr" anchorCtr="0"/>
                </a:tc>
                <a:tc>
                  <a:txBody>
                    <a:bodyPr/>
                    <a:p>
                      <a:pPr indent="0" algn="ctr">
                        <a:buNone/>
                      </a:pPr>
                      <a:r>
                        <a:rPr lang="en-US" altLang="zh-CN" sz="2000" b="1">
                          <a:solidFill>
                            <a:srgbClr val="1B24D3"/>
                          </a:solidFill>
                          <a:ea typeface="宋体" panose="02010600030101010101" pitchFamily="2" charset="-122"/>
                          <a:sym typeface="+mn-ea"/>
                        </a:rPr>
                        <a:t>26.</a:t>
                      </a:r>
                      <a:r>
                        <a:rPr lang="zh-CN" sz="2000" b="1">
                          <a:solidFill>
                            <a:srgbClr val="1B24D3"/>
                          </a:solidFill>
                          <a:ea typeface="宋体" panose="02010600030101010101" pitchFamily="2" charset="-122"/>
                          <a:sym typeface="+mn-ea"/>
                        </a:rPr>
                        <a:t>中国古代药学的发展；</a:t>
                      </a:r>
                      <a:endParaRPr lang="zh-CN" sz="2000" b="1">
                        <a:solidFill>
                          <a:srgbClr val="000000"/>
                        </a:solidFill>
                        <a:ea typeface="宋体" panose="02010600030101010101" pitchFamily="2" charset="-122"/>
                        <a:sym typeface="+mn-ea"/>
                      </a:endParaRPr>
                    </a:p>
                    <a:p>
                      <a:pPr indent="0" algn="ctr">
                        <a:buNone/>
                      </a:pPr>
                      <a:r>
                        <a:rPr lang="en-US" altLang="zh-CN" sz="2000" b="1">
                          <a:solidFill>
                            <a:srgbClr val="000000"/>
                          </a:solidFill>
                          <a:ea typeface="宋体" panose="02010600030101010101" pitchFamily="2" charset="-122"/>
                          <a:sym typeface="+mn-ea"/>
                        </a:rPr>
                        <a:t>27.</a:t>
                      </a:r>
                      <a:r>
                        <a:rPr lang="zh-CN" sz="2000" b="1">
                          <a:solidFill>
                            <a:srgbClr val="000000"/>
                          </a:solidFill>
                          <a:ea typeface="宋体" panose="02010600030101010101" pitchFamily="2" charset="-122"/>
                          <a:sym typeface="+mn-ea"/>
                        </a:rPr>
                        <a:t>明中期社会上流行个人出书之风</a:t>
                      </a:r>
                      <a:endParaRPr lang="zh-CN" altLang="en-US" sz="2000"/>
                    </a:p>
                  </a:txBody>
                  <a:tcPr anchor="ctr" anchorCtr="0"/>
                </a:tc>
              </a:tr>
            </a:tbl>
          </a:graphicData>
        </a:graphic>
      </p:graphicFrame>
      <p:sp>
        <p:nvSpPr>
          <p:cNvPr id="6" name="矩形 5"/>
          <p:cNvSpPr/>
          <p:nvPr/>
        </p:nvSpPr>
        <p:spPr>
          <a:xfrm>
            <a:off x="2291716" y="1016635"/>
            <a:ext cx="439039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明清</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四年高考命题回顾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文本框 99"/>
          <p:cNvSpPr txBox="1"/>
          <p:nvPr/>
        </p:nvSpPr>
        <p:spPr>
          <a:xfrm>
            <a:off x="546100" y="1110298"/>
            <a:ext cx="8051800" cy="5262245"/>
          </a:xfrm>
          <a:prstGeom prst="rect">
            <a:avLst/>
          </a:prstGeom>
          <a:noFill/>
          <a:ln w="9525">
            <a:noFill/>
          </a:ln>
        </p:spPr>
        <p:txBody>
          <a:bodyPr wrap="square" anchor="t">
            <a:spAutoFit/>
          </a:bodyPr>
          <a:p>
            <a:r>
              <a:rPr lang="en-US" altLang="zh-CN" sz="2800">
                <a:latin typeface="黑体" panose="02010609060101010101" pitchFamily="2" charset="-122"/>
                <a:ea typeface="黑体" panose="02010609060101010101" pitchFamily="2" charset="-122"/>
              </a:rPr>
              <a:t>    </a:t>
            </a:r>
            <a:r>
              <a:rPr lang="zh-CN" altLang="en-US" sz="2800">
                <a:latin typeface="黑体" panose="02010609060101010101" pitchFamily="2" charset="-122"/>
                <a:ea typeface="黑体" panose="02010609060101010101" pitchFamily="2" charset="-122"/>
              </a:rPr>
              <a:t>高考全国卷文综</a:t>
            </a:r>
            <a:r>
              <a:rPr lang="zh-CN" altLang="zh-CN" sz="2800">
                <a:latin typeface="黑体" panose="02010609060101010101" pitchFamily="2" charset="-122"/>
                <a:ea typeface="黑体" panose="02010609060101010101" pitchFamily="2" charset="-122"/>
                <a:sym typeface="+mn-ea"/>
              </a:rPr>
              <a:t>第</a:t>
            </a:r>
            <a:r>
              <a:rPr lang="en-US" altLang="zh-CN" sz="2800">
                <a:latin typeface="黑体" panose="02010609060101010101" pitchFamily="2" charset="-122"/>
                <a:ea typeface="黑体" panose="02010609060101010101" pitchFamily="2" charset="-122"/>
                <a:sym typeface="+mn-ea"/>
              </a:rPr>
              <a:t>27</a:t>
            </a:r>
            <a:r>
              <a:rPr lang="zh-CN" altLang="en-US" sz="2800">
                <a:latin typeface="黑体" panose="02010609060101010101" pitchFamily="2" charset="-122"/>
                <a:ea typeface="黑体" panose="02010609060101010101" pitchFamily="2" charset="-122"/>
                <a:sym typeface="+mn-ea"/>
              </a:rPr>
              <a:t>题考查的都是</a:t>
            </a:r>
            <a:r>
              <a:rPr lang="zh-CN" altLang="zh-CN" sz="2800">
                <a:latin typeface="黑体" panose="02010609060101010101" pitchFamily="2" charset="-122"/>
                <a:ea typeface="黑体" panose="02010609060101010101" pitchFamily="2" charset="-122"/>
              </a:rPr>
              <a:t>明清史，命题重点集中在明史，清史（鸦片战争前）考查的很少。从上表可以看出：明朝君主专制和中央集权的加强、明代经济的发展和影响、明清时期的对外政策及中外关系，是命题专家关注的重点内容。</a:t>
            </a:r>
            <a:endParaRPr lang="zh-CN" altLang="zh-CN" sz="2800">
              <a:latin typeface="黑体" panose="02010609060101010101" pitchFamily="2" charset="-122"/>
              <a:ea typeface="黑体" panose="02010609060101010101" pitchFamily="2" charset="-122"/>
            </a:endParaRPr>
          </a:p>
          <a:p>
            <a:r>
              <a:rPr lang="zh-CN" altLang="zh-CN" sz="2800">
                <a:latin typeface="黑体" panose="02010609060101010101" pitchFamily="2" charset="-122"/>
                <a:ea typeface="黑体" panose="02010609060101010101" pitchFamily="2" charset="-122"/>
              </a:rPr>
              <a:t>    </a:t>
            </a:r>
            <a:r>
              <a:rPr lang="en-US" altLang="zh-CN" sz="2800">
                <a:latin typeface="黑体" panose="02010609060101010101" pitchFamily="2" charset="-122"/>
                <a:ea typeface="黑体" panose="02010609060101010101" pitchFamily="2" charset="-122"/>
              </a:rPr>
              <a:t>2019</a:t>
            </a:r>
            <a:r>
              <a:rPr lang="zh-CN" altLang="zh-CN" sz="2800">
                <a:latin typeface="黑体" panose="02010609060101010101" pitchFamily="2" charset="-122"/>
                <a:ea typeface="黑体" panose="02010609060101010101" pitchFamily="2" charset="-122"/>
              </a:rPr>
              <a:t>年复习备考要将明清史作为复习重点，要关注明清时期中央决策机构和地方管理制度的特点、演变的原因和影响；明清之际社会经济特别是商品经济发展的表现及其影响；明清时期社会生活的变原因和影响；明清时期文化（科技、文学、艺术）的时代特色及其成因；明清时期儒学的新发展、东西方的思想文学成就比较，等等。</a:t>
            </a:r>
            <a:endParaRPr lang="zh-CN" altLang="en-US" sz="2800">
              <a:latin typeface="黑体" panose="02010609060101010101" pitchFamily="2" charset="-122"/>
              <a:ea typeface="黑体" panose="0201060906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39110" y="2352040"/>
            <a:ext cx="2710180" cy="645160"/>
          </a:xfrm>
          <a:prstGeom prst="rect">
            <a:avLst/>
          </a:prstGeom>
          <a:noFill/>
        </p:spPr>
        <p:txBody>
          <a:bodyPr wrap="none" rtlCol="0" anchor="t">
            <a:spAutoFit/>
          </a:bodyPr>
          <a:p>
            <a:r>
              <a:rPr lang="zh-CN" altLang="en-US" sz="3600" b="1">
                <a:effectLst>
                  <a:outerShdw blurRad="38100" dist="19050" dir="2700000" algn="tl" rotWithShape="0">
                    <a:schemeClr val="dk1">
                      <a:alpha val="40000"/>
                    </a:schemeClr>
                  </a:outerShdw>
                </a:effectLst>
                <a:sym typeface="+mn-ea"/>
              </a:rPr>
              <a:t>（</a:t>
            </a:r>
            <a:r>
              <a:rPr lang="en-US" altLang="zh-CN" sz="3600" b="1">
                <a:effectLst>
                  <a:outerShdw blurRad="38100" dist="19050" dir="2700000" algn="tl" rotWithShape="0">
                    <a:schemeClr val="dk1">
                      <a:alpha val="40000"/>
                    </a:schemeClr>
                  </a:outerShdw>
                </a:effectLst>
                <a:sym typeface="+mn-ea"/>
              </a:rPr>
              <a:t>5</a:t>
            </a:r>
            <a:r>
              <a:rPr lang="zh-CN" altLang="en-US" sz="3600" b="1">
                <a:effectLst>
                  <a:outerShdw blurRad="38100" dist="19050" dir="2700000" algn="tl" rotWithShape="0">
                    <a:schemeClr val="dk1">
                      <a:alpha val="40000"/>
                    </a:schemeClr>
                  </a:outerShdw>
                </a:effectLst>
                <a:sym typeface="+mn-ea"/>
              </a:rPr>
              <a:t>）晚清史</a:t>
            </a:r>
            <a:endParaRPr lang="zh-CN" altLang="en-US" sz="3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框 1"/>
          <p:cNvSpPr txBox="1"/>
          <p:nvPr/>
        </p:nvSpPr>
        <p:spPr>
          <a:xfrm>
            <a:off x="81598" y="783273"/>
            <a:ext cx="8980488" cy="5939155"/>
          </a:xfrm>
          <a:prstGeom prst="rect">
            <a:avLst/>
          </a:prstGeom>
          <a:noFill/>
          <a:ln w="9525">
            <a:noFill/>
          </a:ln>
        </p:spPr>
        <p:txBody>
          <a:bodyPr>
            <a:spAutoFit/>
          </a:bodyPr>
          <a:p>
            <a:pPr algn="l"/>
            <a:r>
              <a:rPr lang="zh-CN" altLang="en-US" sz="2000" b="1" noProof="1" dirty="0">
                <a:solidFill>
                  <a:srgbClr val="0070C0"/>
                </a:solidFill>
                <a:latin typeface="Arial" panose="020B0604020202020204" pitchFamily="34" charset="0"/>
                <a:ea typeface="宋体" panose="02010600030101010101" pitchFamily="2" charset="-122"/>
                <a:cs typeface="+mn-cs"/>
              </a:rPr>
              <a:t>（2018全国卷Ⅰ，28）</a:t>
            </a:r>
            <a:r>
              <a:rPr lang="zh-CN" altLang="en-US" sz="2000" b="1" noProof="1" dirty="0">
                <a:latin typeface="Arial" panose="020B0604020202020204" pitchFamily="34" charset="0"/>
                <a:ea typeface="宋体" panose="02010600030101010101" pitchFamily="2" charset="-122"/>
                <a:cs typeface="+mn-cs"/>
              </a:rPr>
              <a:t>甲午战争时期，日本制定舆论宣传策略，把中国和日本分别“包装”成野蛮与文明的代表，并运用公关手段让许多欧美舆论倒向日方。一些西方媒体甚至宣称，清政府战败“将意味着数百万人从愚蒙、专制和独裁中得到解放”。对此，清政府却无所作为。这反映了</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A.欧美舆论宣传左右了战争进程               </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B.日本力图变更中国的君主政体</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C.清朝政府昏庸不谙熟近代外交</a:t>
            </a:r>
            <a:r>
              <a:rPr lang="zh-CN" altLang="en-US" sz="2000" b="1" noProof="1" dirty="0">
                <a:solidFill>
                  <a:srgbClr val="0070C0"/>
                </a:solidFill>
                <a:latin typeface="Arial" panose="020B0604020202020204" pitchFamily="34" charset="0"/>
                <a:ea typeface="宋体" panose="02010600030101010101" pitchFamily="2" charset="-122"/>
                <a:cs typeface="+mn-cs"/>
              </a:rPr>
              <a:t>（73.1%)</a:t>
            </a:r>
            <a:endParaRPr lang="zh-CN" altLang="en-US" sz="2000" b="1" noProof="1" dirty="0">
              <a:solidFill>
                <a:srgbClr val="0070C0"/>
              </a:solidFill>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D.西方媒体鼓动中国的民主革命</a:t>
            </a:r>
            <a:r>
              <a:rPr lang="zh-CN" altLang="en-US" sz="2000" b="1" noProof="1" dirty="0">
                <a:solidFill>
                  <a:srgbClr val="0070C0"/>
                </a:solidFill>
                <a:latin typeface="Arial" panose="020B0604020202020204" pitchFamily="34" charset="0"/>
                <a:ea typeface="宋体" panose="02010600030101010101" pitchFamily="2" charset="-122"/>
                <a:cs typeface="+mn-cs"/>
              </a:rPr>
              <a:t>（18.2%)</a:t>
            </a:r>
            <a:endParaRPr lang="zh-CN" altLang="en-US" sz="2000" b="1" noProof="1" dirty="0">
              <a:solidFill>
                <a:srgbClr val="FF0000"/>
              </a:solidFill>
              <a:latin typeface="Arial" panose="020B0604020202020204" pitchFamily="34" charset="0"/>
            </a:endParaRPr>
          </a:p>
          <a:p>
            <a:r>
              <a:rPr lang="zh-CN" altLang="en-US" sz="2000" b="1" noProof="1" dirty="0">
                <a:solidFill>
                  <a:srgbClr val="FF0000"/>
                </a:solidFill>
                <a:latin typeface="Arial" panose="020B0604020202020204" pitchFamily="34" charset="0"/>
                <a:ea typeface="宋体" panose="02010600030101010101" pitchFamily="2" charset="-122"/>
                <a:cs typeface="+mn-cs"/>
              </a:rPr>
              <a:t>   【评析】</a:t>
            </a:r>
            <a:r>
              <a:rPr lang="zh-CN" altLang="en-US" sz="2000" b="1" noProof="1" dirty="0">
                <a:solidFill>
                  <a:srgbClr val="0070C0"/>
                </a:solidFill>
                <a:latin typeface="Arial" panose="020B0604020202020204" pitchFamily="34" charset="0"/>
                <a:ea typeface="宋体" panose="02010600030101010101" pitchFamily="2" charset="-122"/>
                <a:cs typeface="+mn-cs"/>
              </a:rPr>
              <a:t>本题考查的是近代西方对中国的侵略，以甲午中日战争为切入口，考查学生提取有效信息的能力，以及史料实证、历史解释的学科素养。</a:t>
            </a:r>
            <a:endParaRPr lang="zh-CN" altLang="en-US" sz="2000" b="1" noProof="1" dirty="0">
              <a:solidFill>
                <a:srgbClr val="0070C0"/>
              </a:solidFill>
              <a:latin typeface="Arial" panose="020B0604020202020204" pitchFamily="34" charset="0"/>
            </a:endParaRPr>
          </a:p>
          <a:p>
            <a:r>
              <a:rPr lang="en-US" altLang="zh-CN" sz="2000" b="1" noProof="1" dirty="0">
                <a:solidFill>
                  <a:srgbClr val="0070C0"/>
                </a:solidFill>
                <a:latin typeface="Arial" panose="020B0604020202020204" pitchFamily="34" charset="0"/>
                <a:ea typeface="宋体" panose="02010600030101010101" pitchFamily="2" charset="-122"/>
                <a:cs typeface="+mn-cs"/>
              </a:rPr>
              <a:t>        </a:t>
            </a:r>
            <a:r>
              <a:rPr lang="zh-CN" altLang="zh-CN" sz="2000" b="1" noProof="1" dirty="0">
                <a:solidFill>
                  <a:srgbClr val="0070C0"/>
                </a:solidFill>
                <a:latin typeface="Arial" panose="020B0604020202020204" pitchFamily="34" charset="0"/>
                <a:ea typeface="宋体" panose="02010600030101010101" pitchFamily="2" charset="-122"/>
                <a:cs typeface="+mn-cs"/>
              </a:rPr>
              <a:t>题干表明，甲午战争期间，日本在军事进攻的同时，充分运用舆论宣传工具和公关手段，成功地引导国际舆论倒向日本；相反，清政府在引导国际舆论方面的无所作为，造成了中国在外交上的被动，从而影响了战局。这是清政府因昏庸腐败不谙熟近代外交手段的体现，故</a:t>
            </a:r>
            <a:r>
              <a:rPr lang="en-US" altLang="zh-CN" sz="2000" b="1" noProof="1" dirty="0">
                <a:solidFill>
                  <a:srgbClr val="0070C0"/>
                </a:solidFill>
                <a:latin typeface="Arial" panose="020B0604020202020204" pitchFamily="34" charset="0"/>
                <a:ea typeface="宋体" panose="02010600030101010101" pitchFamily="2" charset="-122"/>
                <a:cs typeface="+mn-cs"/>
              </a:rPr>
              <a:t>C</a:t>
            </a:r>
            <a:r>
              <a:rPr lang="zh-CN" altLang="zh-CN" sz="2000" b="1" noProof="1" dirty="0">
                <a:solidFill>
                  <a:srgbClr val="0070C0"/>
                </a:solidFill>
                <a:latin typeface="Arial" panose="020B0604020202020204" pitchFamily="34" charset="0"/>
                <a:ea typeface="宋体" panose="02010600030101010101" pitchFamily="2" charset="-122"/>
                <a:cs typeface="+mn-cs"/>
              </a:rPr>
              <a:t>项符合题意。舆论导向只对战争起辅助作用，并不能决定战争进程，排除</a:t>
            </a:r>
            <a:r>
              <a:rPr lang="en-US" altLang="zh-CN" sz="2000" b="1" noProof="1" dirty="0">
                <a:solidFill>
                  <a:srgbClr val="0070C0"/>
                </a:solidFill>
                <a:latin typeface="Arial" panose="020B0604020202020204" pitchFamily="34" charset="0"/>
                <a:ea typeface="宋体" panose="02010600030101010101" pitchFamily="2" charset="-122"/>
                <a:cs typeface="+mn-cs"/>
              </a:rPr>
              <a:t>A</a:t>
            </a:r>
            <a:r>
              <a:rPr lang="zh-CN" altLang="zh-CN" sz="2000" b="1" noProof="1" dirty="0">
                <a:solidFill>
                  <a:srgbClr val="0070C0"/>
                </a:solidFill>
                <a:latin typeface="Arial" panose="020B0604020202020204" pitchFamily="34" charset="0"/>
                <a:ea typeface="宋体" panose="02010600030101010101" pitchFamily="2" charset="-122"/>
                <a:cs typeface="+mn-cs"/>
              </a:rPr>
              <a:t>项；日本发动舆论战，是服务于其侵略和掠夺中国的需要，并非为变更中国政体，排除</a:t>
            </a:r>
            <a:r>
              <a:rPr lang="en-US" altLang="zh-CN" sz="2000" b="1" noProof="1" dirty="0">
                <a:solidFill>
                  <a:srgbClr val="0070C0"/>
                </a:solidFill>
                <a:latin typeface="Arial" panose="020B0604020202020204" pitchFamily="34" charset="0"/>
                <a:ea typeface="宋体" panose="02010600030101010101" pitchFamily="2" charset="-122"/>
                <a:cs typeface="+mn-cs"/>
              </a:rPr>
              <a:t>B</a:t>
            </a:r>
            <a:r>
              <a:rPr lang="zh-CN" altLang="zh-CN" sz="2000" b="1" noProof="1" dirty="0">
                <a:solidFill>
                  <a:srgbClr val="0070C0"/>
                </a:solidFill>
                <a:latin typeface="Arial" panose="020B0604020202020204" pitchFamily="34" charset="0"/>
                <a:ea typeface="宋体" panose="02010600030101010101" pitchFamily="2" charset="-122"/>
                <a:cs typeface="+mn-cs"/>
              </a:rPr>
              <a:t>项；材料中西方舆论宣称清政府战败“将意味着数百万人从愚蒙、专制和独裁中得到解放”，这只是对战争结果和影响的推测，并非鼓动中国革命，排除</a:t>
            </a:r>
            <a:r>
              <a:rPr lang="en-US" altLang="zh-CN" sz="2000" b="1" noProof="1" dirty="0">
                <a:solidFill>
                  <a:srgbClr val="0070C0"/>
                </a:solidFill>
                <a:latin typeface="Arial" panose="020B0604020202020204" pitchFamily="34" charset="0"/>
                <a:ea typeface="宋体" panose="02010600030101010101" pitchFamily="2" charset="-122"/>
                <a:cs typeface="+mn-cs"/>
              </a:rPr>
              <a:t>D</a:t>
            </a:r>
            <a:r>
              <a:rPr lang="zh-CN" altLang="zh-CN" sz="2000" b="1" noProof="1" dirty="0">
                <a:solidFill>
                  <a:srgbClr val="0070C0"/>
                </a:solidFill>
                <a:latin typeface="Arial" panose="020B0604020202020204" pitchFamily="34" charset="0"/>
                <a:ea typeface="宋体" panose="02010600030101010101" pitchFamily="2" charset="-122"/>
                <a:cs typeface="+mn-cs"/>
              </a:rPr>
              <a:t>项。</a:t>
            </a:r>
            <a:endParaRPr lang="zh-CN" altLang="en-US" sz="2000" b="1" noProof="1" dirty="0">
              <a:solidFill>
                <a:srgbClr val="0070C0"/>
              </a:solidFill>
              <a:latin typeface="Arial" panose="020B0604020202020204" pitchFamily="34" charset="0"/>
            </a:endParaRPr>
          </a:p>
          <a:p>
            <a:r>
              <a:rPr lang="zh-CN" altLang="en-US" sz="2000" b="1" noProof="1" dirty="0">
                <a:solidFill>
                  <a:srgbClr val="FF0000"/>
                </a:solidFill>
                <a:latin typeface="Arial" panose="020B0604020202020204" pitchFamily="34" charset="0"/>
                <a:ea typeface="宋体" panose="02010600030101010101" pitchFamily="2" charset="-122"/>
                <a:cs typeface="+mn-cs"/>
              </a:rPr>
              <a:t>   【答案】</a:t>
            </a:r>
            <a:r>
              <a:rPr lang="zh-CN" altLang="en-US" sz="2000" b="1" noProof="1" dirty="0">
                <a:solidFill>
                  <a:srgbClr val="0070C0"/>
                </a:solidFill>
                <a:latin typeface="Arial" panose="020B0604020202020204" pitchFamily="34" charset="0"/>
                <a:ea typeface="宋体" panose="02010600030101010101" pitchFamily="2" charset="-122"/>
                <a:cs typeface="+mn-cs"/>
              </a:rPr>
              <a:t>C </a:t>
            </a:r>
            <a:r>
              <a:rPr lang="zh-CN" altLang="en-US" sz="2000" b="1" dirty="0">
                <a:solidFill>
                  <a:srgbClr val="0070C0"/>
                </a:solidFill>
                <a:latin typeface="Arial" panose="020B0604020202020204" pitchFamily="34" charset="0"/>
                <a:ea typeface="宋体" panose="02010600030101010101" pitchFamily="2" charset="-122"/>
                <a:sym typeface="+mn-ea"/>
              </a:rPr>
              <a:t>（难度0.73，区分度0.29）</a:t>
            </a:r>
            <a:endParaRPr lang="zh-CN" altLang="en-US" sz="2000" b="1" noProof="1" dirty="0">
              <a:solidFill>
                <a:srgbClr val="0070C0"/>
              </a:solidFill>
              <a:latin typeface="Arial" panose="020B0604020202020204" pitchFamily="34" charset="0"/>
              <a:ea typeface="宋体" panose="02010600030101010101" pitchFamily="2" charset="-122"/>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1"/>
          <p:cNvSpPr txBox="1"/>
          <p:nvPr/>
        </p:nvSpPr>
        <p:spPr>
          <a:xfrm>
            <a:off x="82550" y="698500"/>
            <a:ext cx="8978900" cy="5939155"/>
          </a:xfrm>
          <a:prstGeom prst="rect">
            <a:avLst/>
          </a:prstGeom>
          <a:noFill/>
          <a:ln w="9525">
            <a:noFill/>
          </a:ln>
        </p:spPr>
        <p:txBody>
          <a:bodyPr anchor="t">
            <a:spAutoFit/>
          </a:bodyPr>
          <a:p>
            <a:r>
              <a:rPr lang="zh-CN" altLang="en-US" sz="2000" b="1" dirty="0">
                <a:solidFill>
                  <a:srgbClr val="0070C0"/>
                </a:solidFill>
                <a:latin typeface="Arial" panose="020B0604020202020204" pitchFamily="34" charset="0"/>
                <a:ea typeface="宋体" panose="02010600030101010101" pitchFamily="2" charset="-122"/>
              </a:rPr>
              <a:t>（2018全国卷Ⅱ，28）</a:t>
            </a:r>
            <a:r>
              <a:rPr lang="zh-CN" altLang="en-US" sz="2000" b="1" dirty="0">
                <a:latin typeface="Arial" panose="020B0604020202020204" pitchFamily="34" charset="0"/>
                <a:ea typeface="宋体" panose="02010600030101010101" pitchFamily="2" charset="-122"/>
              </a:rPr>
              <a:t>19世纪70年代，针对日本阻止琉球国向中国进贡，有地方督抚在上奏中强调:琉球向来是中国的藩属，日本“不应阻贡”；中国使臣应邀请西方各国驻日公使，“按照万国公法与评直曲”。这说明当时</a:t>
            </a:r>
            <a:endParaRPr lang="zh-CN" altLang="en-US" sz="2000" b="1"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A.日本借助西方列强侵害中国权益</a:t>
            </a:r>
            <a:r>
              <a:rPr lang="zh-CN" altLang="en-US" sz="2000" b="1" dirty="0">
                <a:solidFill>
                  <a:srgbClr val="0070C0"/>
                </a:solidFill>
                <a:latin typeface="Arial" panose="020B0604020202020204" pitchFamily="34" charset="0"/>
                <a:ea typeface="宋体" panose="02010600030101010101" pitchFamily="2" charset="-122"/>
              </a:rPr>
              <a:t>（24.8%) </a:t>
            </a:r>
            <a:r>
              <a:rPr lang="zh-CN" altLang="en-US" sz="2000" b="1" dirty="0">
                <a:latin typeface="Arial" panose="020B0604020202020204" pitchFamily="34" charset="0"/>
                <a:ea typeface="宋体" panose="02010600030101010101" pitchFamily="2" charset="-122"/>
              </a:rPr>
              <a:t>B.传统朝贡体系已经解体</a:t>
            </a:r>
            <a:endParaRPr lang="zh-CN" altLang="en-US" sz="2000" b="1"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C.地方督抚干预朝廷外交事务决策                D.近代外交观念影响中国</a:t>
            </a:r>
            <a:r>
              <a:rPr lang="zh-CN" altLang="en-US" sz="2000" b="1" dirty="0">
                <a:solidFill>
                  <a:srgbClr val="0070C0"/>
                </a:solidFill>
                <a:latin typeface="Arial" panose="020B0604020202020204" pitchFamily="34" charset="0"/>
                <a:ea typeface="宋体" panose="02010600030101010101" pitchFamily="2" charset="-122"/>
              </a:rPr>
              <a:t>（63.1%)</a:t>
            </a:r>
            <a:endParaRPr lang="zh-CN" altLang="en-US" sz="2000" b="1" dirty="0">
              <a:solidFill>
                <a:srgbClr val="FF0000"/>
              </a:solidFill>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【评析】</a:t>
            </a:r>
            <a:r>
              <a:rPr lang="zh-CN" altLang="en-US" sz="2000" b="1" dirty="0">
                <a:solidFill>
                  <a:srgbClr val="0070C0"/>
                </a:solidFill>
                <a:latin typeface="Arial" panose="020B0604020202020204" pitchFamily="34" charset="0"/>
                <a:ea typeface="宋体" panose="02010600030101010101" pitchFamily="2" charset="-122"/>
              </a:rPr>
              <a:t>本题以日本阻止琉球国向中国进贡，中国地方官员的反应为材料，考查中国</a:t>
            </a:r>
            <a:r>
              <a:rPr lang="zh-CN" altLang="en-US" sz="2000" b="1" dirty="0">
                <a:solidFill>
                  <a:srgbClr val="0070C0"/>
                </a:solidFill>
                <a:latin typeface="Arial" panose="020B0604020202020204" pitchFamily="34" charset="0"/>
                <a:ea typeface="宋体" panose="02010600030101010101" pitchFamily="2" charset="-122"/>
                <a:sym typeface="宋体" panose="02010600030101010101" pitchFamily="2" charset="-122"/>
              </a:rPr>
              <a:t>近代</a:t>
            </a:r>
            <a:r>
              <a:rPr lang="zh-CN" altLang="en-US" sz="2000" b="1" dirty="0">
                <a:solidFill>
                  <a:srgbClr val="0070C0"/>
                </a:solidFill>
                <a:latin typeface="Arial" panose="020B0604020202020204" pitchFamily="34" charset="0"/>
                <a:ea typeface="宋体" panose="02010600030101010101" pitchFamily="2" charset="-122"/>
              </a:rPr>
              <a:t>外交观念的形成。题目对考生史料实证和历史解释素养提出较高要求，考生须提取材料信息，结合所学知识，并运用唯物史观，进行历史解释，对材料现象进行理性分析和客观评价。</a:t>
            </a:r>
            <a:endParaRPr lang="zh-CN" altLang="en-US" sz="2000" b="1" dirty="0">
              <a:solidFill>
                <a:srgbClr val="0070C0"/>
              </a:solidFill>
              <a:latin typeface="Arial" panose="020B0604020202020204" pitchFamily="34" charset="0"/>
              <a:ea typeface="宋体" panose="02010600030101010101" pitchFamily="2" charset="-122"/>
            </a:endParaRPr>
          </a:p>
          <a:p>
            <a:r>
              <a:rPr lang="zh-CN" altLang="en-US" sz="2000" b="1" dirty="0">
                <a:solidFill>
                  <a:srgbClr val="0070C0"/>
                </a:solidFill>
                <a:latin typeface="Arial" panose="020B0604020202020204" pitchFamily="34" charset="0"/>
                <a:ea typeface="宋体" panose="02010600030101010101" pitchFamily="2" charset="-122"/>
              </a:rPr>
              <a:t>       中国传统的外交是一种以中原王朝为中心的“宗藩体制”，藩属国要定时向中央王朝“进贡”，并从中央王朝获得政治册封和经济回报，即朝贡体系。近代以来，随着中外条约关系的确立，传统朝贡体系逐渐瓦解，中国外交走向近代化。题干材料中中国地方官员认为应借助国际力量，并按照国际法反驳日本阻止琉球国向中国进贡，说明当时清政府的官员有国际法的观念，故D项正确；材料是中国使臣邀请西方各国驻日公使共同谴责日本，故A项错误；从材料看，日本阻止琉球向中国进贡，说明传统的朝贡体系尚未解体，故B项错误；地方督抚有向朝廷上奏和建议的权力，并非干预朝廷外交事务决策，故C项错误。</a:t>
            </a:r>
            <a:endParaRPr lang="zh-CN" altLang="en-US" sz="2000" b="1" dirty="0">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【答案】</a:t>
            </a:r>
            <a:r>
              <a:rPr lang="zh-CN" altLang="en-US" sz="2000" b="1" dirty="0">
                <a:solidFill>
                  <a:srgbClr val="0070C0"/>
                </a:solidFill>
                <a:latin typeface="Arial" panose="020B0604020202020204" pitchFamily="34" charset="0"/>
                <a:ea typeface="宋体" panose="02010600030101010101" pitchFamily="2" charset="-122"/>
              </a:rPr>
              <a:t>D</a:t>
            </a:r>
            <a:r>
              <a:rPr lang="zh-CN" altLang="en-US" sz="2000" b="1" dirty="0">
                <a:solidFill>
                  <a:srgbClr val="0070C0"/>
                </a:solidFill>
                <a:latin typeface="Arial" panose="020B0604020202020204" pitchFamily="34" charset="0"/>
                <a:ea typeface="宋体" panose="02010600030101010101" pitchFamily="2" charset="-122"/>
                <a:sym typeface="+mn-ea"/>
              </a:rPr>
              <a:t>（难度0.63，区分度0.51）</a:t>
            </a:r>
            <a:endParaRPr lang="zh-CN" altLang="en-US" sz="2000" b="1" dirty="0">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54735"/>
            <a:ext cx="8229600" cy="5426710"/>
          </a:xfrm>
        </p:spPr>
        <p:txBody>
          <a:bodyPr>
            <a:normAutofit/>
          </a:bodyPr>
          <a:p>
            <a:pPr fontAlgn="auto">
              <a:lnSpc>
                <a:spcPts val="3660"/>
              </a:lnSpc>
              <a:spcBef>
                <a:spcPts val="0"/>
              </a:spcBef>
            </a:pPr>
            <a:r>
              <a:rPr lang="zh-CN" altLang="en-US" sz="2800" b="1">
                <a:latin typeface="楷体" panose="02010609060101010101" charset="-122"/>
                <a:ea typeface="楷体" panose="02010609060101010101" charset="-122"/>
                <a:cs typeface="楷体" panose="02010609060101010101" charset="-122"/>
              </a:rPr>
              <a:t>从模块角度分析，政治、经济、文化考查内容的选取及其所占比重，体现三个突出特点：第一，Ⅰ卷非选择题的政治、经济、文化内容交织在一起，你中有我、我中有你，上表中的统计数字难以十分精确。这一特点符合高考命题的“综合性”考查要求。第二，继承了以往命题习惯，经济史比重明显高于政治史与文化史的内容，尤其是Ⅱ卷的必考非选择题考查的都是经济史。注重对经济史的考查，符合当今世界注重经济发展的现实。第三，与2017年相比，三份试卷文化史的考查比重都大幅下降，整体下降1</a:t>
            </a:r>
            <a:r>
              <a:rPr lang="en-US" altLang="zh-CN" sz="2800" b="1">
                <a:latin typeface="楷体" panose="02010609060101010101" charset="-122"/>
                <a:ea typeface="楷体" panose="02010609060101010101" charset="-122"/>
                <a:cs typeface="楷体" panose="02010609060101010101" charset="-122"/>
              </a:rPr>
              <a:t>3</a:t>
            </a:r>
            <a:r>
              <a:rPr lang="zh-CN" altLang="en-US" sz="2800" b="1">
                <a:latin typeface="楷体" panose="02010609060101010101" charset="-122"/>
                <a:ea typeface="楷体" panose="02010609060101010101" charset="-122"/>
                <a:cs typeface="楷体" panose="02010609060101010101" charset="-122"/>
              </a:rPr>
              <a:t>.</a:t>
            </a:r>
            <a:r>
              <a:rPr lang="en-US" altLang="zh-CN" sz="2800" b="1">
                <a:latin typeface="楷体" panose="02010609060101010101" charset="-122"/>
                <a:ea typeface="楷体" panose="02010609060101010101" charset="-122"/>
                <a:cs typeface="楷体" panose="02010609060101010101" charset="-122"/>
              </a:rPr>
              <a:t>4</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299720" y="1820545"/>
          <a:ext cx="8670925" cy="4429125"/>
        </p:xfrm>
        <a:graphic>
          <a:graphicData uri="http://schemas.openxmlformats.org/drawingml/2006/table">
            <a:tbl>
              <a:tblPr firstRow="1" bandRow="1">
                <a:tableStyleId>{5C22544A-7EE6-4342-B048-85BDC9FD1C3A}</a:tableStyleId>
              </a:tblPr>
              <a:tblGrid>
                <a:gridCol w="656590"/>
                <a:gridCol w="1675130"/>
                <a:gridCol w="1911985"/>
                <a:gridCol w="2400935"/>
                <a:gridCol w="2026285"/>
              </a:tblGrid>
              <a:tr h="396240">
                <a:tc>
                  <a:txBody>
                    <a:bodyPr/>
                    <a:p>
                      <a:pPr algn="ctr">
                        <a:buNone/>
                      </a:pPr>
                      <a:endParaRPr lang="zh-CN" altLang="en-US" sz="2000" dirty="0"/>
                    </a:p>
                  </a:txBody>
                  <a:tcPr/>
                </a:tc>
                <a:tc>
                  <a:txBody>
                    <a:bodyPr/>
                    <a:p>
                      <a:pPr algn="ctr">
                        <a:buNone/>
                      </a:pPr>
                      <a:r>
                        <a:rPr lang="en-US" altLang="zh-CN" sz="2000" dirty="0" smtClean="0"/>
                        <a:t>2018</a:t>
                      </a:r>
                      <a:r>
                        <a:rPr lang="zh-CN" altLang="en-US" sz="2000" dirty="0" smtClean="0"/>
                        <a:t>年</a:t>
                      </a:r>
                      <a:endParaRPr lang="en-US" altLang="zh-CN" sz="2000" dirty="0"/>
                    </a:p>
                  </a:txBody>
                  <a:tcPr/>
                </a:tc>
                <a:tc>
                  <a:txBody>
                    <a:bodyPr/>
                    <a:p>
                      <a:pPr algn="ctr">
                        <a:buNone/>
                      </a:pPr>
                      <a:r>
                        <a:rPr lang="en-US" altLang="zh-CN" sz="2000" dirty="0" smtClean="0"/>
                        <a:t>2017</a:t>
                      </a:r>
                      <a:r>
                        <a:rPr lang="zh-CN" altLang="en-US" sz="2000" dirty="0" smtClean="0"/>
                        <a:t>年</a:t>
                      </a:r>
                      <a:endParaRPr lang="en-US" altLang="zh-CN" sz="2000" dirty="0"/>
                    </a:p>
                  </a:txBody>
                  <a:tcPr/>
                </a:tc>
                <a:tc>
                  <a:txBody>
                    <a:bodyPr/>
                    <a:p>
                      <a:pPr algn="ctr">
                        <a:buNone/>
                      </a:pPr>
                      <a:r>
                        <a:rPr lang="en-US" altLang="zh-CN" sz="2000" dirty="0" smtClean="0"/>
                        <a:t>2016</a:t>
                      </a:r>
                      <a:r>
                        <a:rPr lang="zh-CN" altLang="en-US" sz="2000" dirty="0" smtClean="0"/>
                        <a:t>年</a:t>
                      </a:r>
                      <a:endParaRPr lang="en-US" altLang="zh-CN" sz="2000" dirty="0"/>
                    </a:p>
                  </a:txBody>
                  <a:tcPr/>
                </a:tc>
                <a:tc>
                  <a:txBody>
                    <a:bodyPr/>
                    <a:p>
                      <a:pPr algn="ctr">
                        <a:buNone/>
                      </a:pPr>
                      <a:r>
                        <a:rPr lang="en-US" altLang="zh-CN" sz="2000" dirty="0" smtClean="0"/>
                        <a:t>2015</a:t>
                      </a:r>
                      <a:r>
                        <a:rPr lang="zh-CN" altLang="en-US" sz="2000" dirty="0" smtClean="0"/>
                        <a:t>年</a:t>
                      </a:r>
                      <a:endParaRPr lang="en-US" altLang="zh-CN" sz="2000" dirty="0"/>
                    </a:p>
                  </a:txBody>
                  <a:tcPr/>
                </a:tc>
              </a:tr>
              <a:tr h="1463040">
                <a:tc>
                  <a:txBody>
                    <a:bodyPr/>
                    <a:p>
                      <a:pPr algn="ctr">
                        <a:buNone/>
                      </a:pPr>
                      <a:endParaRPr lang="en-US" altLang="zh-CN" sz="2000" b="1">
                        <a:solidFill>
                          <a:srgbClr val="FF0000"/>
                        </a:solidFill>
                      </a:endParaRPr>
                    </a:p>
                    <a:p>
                      <a:pPr algn="ctr">
                        <a:buNone/>
                      </a:pPr>
                      <a:endParaRPr lang="en-US" altLang="zh-CN" sz="2000" b="1">
                        <a:solidFill>
                          <a:srgbClr val="FF0000"/>
                        </a:solidFill>
                      </a:endParaRPr>
                    </a:p>
                    <a:p>
                      <a:pPr algn="ctr">
                        <a:buNone/>
                      </a:pPr>
                      <a:r>
                        <a:rPr lang="en-US" altLang="zh-CN" sz="2000" b="1">
                          <a:solidFill>
                            <a:srgbClr val="FF0000"/>
                          </a:solidFill>
                        </a:rPr>
                        <a:t>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1800" b="1" dirty="0"/>
                        <a:t>28.</a:t>
                      </a:r>
                      <a:r>
                        <a:rPr lang="zh-CN" altLang="en-US" sz="1800" b="1" dirty="0"/>
                        <a:t>甲午战争中清政府近代外交水平</a:t>
                      </a:r>
                      <a:endParaRPr lang="zh-CN" altLang="en-US" sz="1800" b="1" dirty="0"/>
                    </a:p>
                  </a:txBody>
                  <a:tcPr/>
                </a:tc>
                <a:tc>
                  <a:txBody>
                    <a:bodyPr/>
                    <a:p>
                      <a:pPr>
                        <a:buNone/>
                      </a:pPr>
                      <a:r>
                        <a:rPr lang="en-US" altLang="zh-CN" sz="1800" b="1" dirty="0" smtClean="0"/>
                        <a:t>28.</a:t>
                      </a:r>
                      <a:r>
                        <a:rPr lang="zh-CN" altLang="en-US" sz="1800" b="1" dirty="0" smtClean="0"/>
                        <a:t>开平煤矿出口减税</a:t>
                      </a:r>
                      <a:endParaRPr lang="en-US" altLang="zh-CN" sz="1800" b="1" dirty="0" smtClean="0"/>
                    </a:p>
                    <a:p>
                      <a:pPr>
                        <a:buNone/>
                      </a:pPr>
                      <a:r>
                        <a:rPr lang="en-US" altLang="zh-CN" sz="1800" b="1" kern="1200" dirty="0" smtClean="0">
                          <a:solidFill>
                            <a:schemeClr val="dk1"/>
                          </a:solidFill>
                          <a:latin typeface="+mn-lt"/>
                          <a:ea typeface="+mn-ea"/>
                          <a:cs typeface="+mn-cs"/>
                        </a:rPr>
                        <a:t>29.</a:t>
                      </a:r>
                      <a:r>
                        <a:rPr lang="zh-CN" altLang="zh-CN" sz="1800" b="1" kern="1200" dirty="0" smtClean="0">
                          <a:solidFill>
                            <a:schemeClr val="dk1"/>
                          </a:solidFill>
                          <a:latin typeface="+mn-lt"/>
                          <a:ea typeface="+mn-ea"/>
                          <a:cs typeface="+mn-cs"/>
                        </a:rPr>
                        <a:t>留日学生区域分布不平衡的</a:t>
                      </a:r>
                      <a:r>
                        <a:rPr lang="zh-CN" altLang="en-US" sz="1800" b="1" kern="1200" dirty="0" smtClean="0">
                          <a:solidFill>
                            <a:schemeClr val="dk1"/>
                          </a:solidFill>
                          <a:latin typeface="+mn-lt"/>
                          <a:ea typeface="+mn-ea"/>
                          <a:cs typeface="+mn-cs"/>
                        </a:rPr>
                        <a:t>原因</a:t>
                      </a:r>
                      <a:endParaRPr lang="zh-CN" altLang="en-US" sz="1800" b="1" kern="1200" dirty="0">
                        <a:solidFill>
                          <a:schemeClr val="dk1"/>
                        </a:solidFill>
                        <a:latin typeface="+mn-lt"/>
                        <a:ea typeface="+mn-ea"/>
                        <a:cs typeface="+mn-cs"/>
                      </a:endParaRPr>
                    </a:p>
                  </a:txBody>
                  <a:tcPr/>
                </a:tc>
                <a:tc>
                  <a:txBody>
                    <a:bodyPr/>
                    <a:p>
                      <a:pPr>
                        <a:buNone/>
                      </a:pPr>
                      <a:r>
                        <a:rPr lang="en-US" altLang="zh-CN" sz="1800" b="1" dirty="0" smtClean="0"/>
                        <a:t>28.</a:t>
                      </a:r>
                      <a:r>
                        <a:rPr lang="zh-CN" altLang="en-US" sz="1800" b="1" dirty="0" smtClean="0"/>
                        <a:t>中国市场上洋货日益增多</a:t>
                      </a:r>
                      <a:endParaRPr lang="en-US" altLang="zh-CN" sz="1800" b="1" dirty="0" smtClean="0"/>
                    </a:p>
                    <a:p>
                      <a:pPr>
                        <a:buNone/>
                      </a:pPr>
                      <a:r>
                        <a:rPr lang="en-US" altLang="zh-CN" sz="1800" b="1" dirty="0" smtClean="0"/>
                        <a:t>29.</a:t>
                      </a:r>
                      <a:r>
                        <a:rPr lang="zh-CN" altLang="en-US" sz="1800" b="1" dirty="0" smtClean="0"/>
                        <a:t>甲午战争中中国的军备优势</a:t>
                      </a:r>
                      <a:endParaRPr lang="zh-CN" altLang="en-US" sz="1800" b="1" dirty="0"/>
                    </a:p>
                  </a:txBody>
                  <a:tcPr/>
                </a:tc>
                <a:tc>
                  <a:txBody>
                    <a:bodyPr/>
                    <a:p>
                      <a:pPr>
                        <a:buNone/>
                      </a:pPr>
                      <a:r>
                        <a:rPr lang="en-US" altLang="zh-CN" sz="1800" b="1" dirty="0" smtClean="0"/>
                        <a:t>28.</a:t>
                      </a:r>
                      <a:r>
                        <a:rPr lang="zh-CN" altLang="en-US" sz="1800" b="1" dirty="0" smtClean="0"/>
                        <a:t>英国棉布在中国滞销</a:t>
                      </a:r>
                      <a:endParaRPr lang="zh-CN" altLang="en-US" sz="1800" b="1" dirty="0"/>
                    </a:p>
                  </a:txBody>
                  <a:tcPr/>
                </a:tc>
              </a:tr>
              <a:tr h="1284605">
                <a:tc>
                  <a:txBody>
                    <a:bodyPr/>
                    <a:p>
                      <a:pPr algn="ctr">
                        <a:buNone/>
                      </a:pPr>
                      <a:endParaRPr lang="en-US" altLang="zh-CN" sz="2000" b="1">
                        <a:solidFill>
                          <a:srgbClr val="FF0000"/>
                        </a:solidFill>
                      </a:endParaRPr>
                    </a:p>
                    <a:p>
                      <a:pPr algn="ctr">
                        <a:buNone/>
                      </a:pPr>
                      <a:r>
                        <a:rPr lang="en-US" altLang="zh-CN" sz="2000" b="1">
                          <a:solidFill>
                            <a:srgbClr val="FF0000"/>
                          </a:solidFill>
                        </a:rPr>
                        <a:t>II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1800" b="1" dirty="0"/>
                        <a:t>28.</a:t>
                      </a:r>
                      <a:r>
                        <a:rPr lang="zh-CN" altLang="en-US" sz="1800" b="1" dirty="0"/>
                        <a:t>朝贡体系和中国外交近代化观念的形成</a:t>
                      </a:r>
                      <a:endParaRPr lang="zh-CN" altLang="en-US" sz="1800" b="1" dirty="0"/>
                    </a:p>
                  </a:txBody>
                  <a:tcPr/>
                </a:tc>
                <a:tc>
                  <a:txBody>
                    <a:bodyPr/>
                    <a:p>
                      <a:pPr>
                        <a:buNone/>
                      </a:pPr>
                      <a:r>
                        <a:rPr lang="en-US" altLang="zh-CN" sz="1800" b="1" dirty="0" smtClean="0"/>
                        <a:t>28.</a:t>
                      </a:r>
                      <a:r>
                        <a:rPr lang="zh-CN" altLang="en-US" sz="1800" b="1" dirty="0" smtClean="0"/>
                        <a:t>福州船政局造船费用的变化</a:t>
                      </a:r>
                      <a:endParaRPr lang="zh-CN" altLang="en-US" sz="1800" b="1" dirty="0"/>
                    </a:p>
                  </a:txBody>
                  <a:tcPr/>
                </a:tc>
                <a:tc>
                  <a:txBody>
                    <a:bodyPr/>
                    <a:p>
                      <a:pPr>
                        <a:buNone/>
                      </a:pPr>
                      <a:r>
                        <a:rPr lang="en-US" altLang="zh-CN" sz="1800" b="1" dirty="0" smtClean="0"/>
                        <a:t>28.</a:t>
                      </a:r>
                      <a:r>
                        <a:rPr lang="zh-CN" altLang="en-US" sz="1800" b="1" dirty="0" smtClean="0"/>
                        <a:t>中国市场上洋货日益增多（同</a:t>
                      </a:r>
                      <a:r>
                        <a:rPr lang="en-US" altLang="zh-CN" sz="1800" b="1" dirty="0" smtClean="0"/>
                        <a:t>I</a:t>
                      </a:r>
                      <a:r>
                        <a:rPr lang="zh-CN" altLang="en-US" sz="1800" b="1" dirty="0" smtClean="0"/>
                        <a:t>卷）</a:t>
                      </a:r>
                      <a:endParaRPr lang="en-US" altLang="zh-CN" sz="1800" b="1" dirty="0" smtClean="0"/>
                    </a:p>
                  </a:txBody>
                  <a:tcPr/>
                </a:tc>
                <a:tc>
                  <a:txBody>
                    <a:bodyPr/>
                    <a:p>
                      <a:pPr>
                        <a:buNone/>
                      </a:pPr>
                      <a:r>
                        <a:rPr lang="en-US" altLang="zh-CN" sz="1800" b="1" dirty="0" smtClean="0"/>
                        <a:t>28.</a:t>
                      </a:r>
                      <a:r>
                        <a:rPr lang="zh-CN" altLang="en-US" sz="1800" b="1" dirty="0" smtClean="0"/>
                        <a:t>洋务运动与传统观念的冲突</a:t>
                      </a:r>
                      <a:endParaRPr lang="en-US" altLang="zh-CN" sz="1800" b="1" dirty="0" smtClean="0"/>
                    </a:p>
                    <a:p>
                      <a:pPr marL="0" algn="l" defTabSz="914400" rtl="0" eaLnBrk="1" latinLnBrk="0" hangingPunct="1">
                        <a:buNone/>
                      </a:pPr>
                      <a:r>
                        <a:rPr lang="en-US" altLang="zh-CN" sz="1800" b="1" kern="1200" dirty="0" smtClean="0">
                          <a:solidFill>
                            <a:schemeClr val="dk1"/>
                          </a:solidFill>
                          <a:latin typeface="+mn-lt"/>
                          <a:ea typeface="+mn-ea"/>
                          <a:cs typeface="+mn-cs"/>
                        </a:rPr>
                        <a:t>29.</a:t>
                      </a:r>
                      <a:r>
                        <a:rPr lang="zh-CN" altLang="zh-CN" sz="1800" b="1" kern="1200" dirty="0" smtClean="0">
                          <a:solidFill>
                            <a:schemeClr val="dk1"/>
                          </a:solidFill>
                          <a:latin typeface="+mn-lt"/>
                          <a:ea typeface="+mn-ea"/>
                          <a:cs typeface="+mn-cs"/>
                        </a:rPr>
                        <a:t> 《新学伪经考》</a:t>
                      </a:r>
                      <a:r>
                        <a:rPr lang="zh-CN" altLang="en-US" sz="1800" b="1" kern="1200" dirty="0" smtClean="0">
                          <a:solidFill>
                            <a:schemeClr val="dk1"/>
                          </a:solidFill>
                          <a:latin typeface="+mn-lt"/>
                          <a:ea typeface="+mn-ea"/>
                          <a:cs typeface="+mn-cs"/>
                        </a:rPr>
                        <a:t>倡导变法维新</a:t>
                      </a:r>
                      <a:endParaRPr lang="en-US" altLang="zh-CN" sz="1800" b="1" kern="1200" dirty="0">
                        <a:solidFill>
                          <a:schemeClr val="dk1"/>
                        </a:solidFill>
                        <a:latin typeface="+mn-lt"/>
                        <a:ea typeface="+mn-ea"/>
                        <a:cs typeface="+mn-cs"/>
                      </a:endParaRPr>
                    </a:p>
                  </a:txBody>
                  <a:tcPr/>
                </a:tc>
              </a:tr>
              <a:tr h="1285240">
                <a:tc>
                  <a:txBody>
                    <a:bodyPr/>
                    <a:p>
                      <a:pPr algn="ctr">
                        <a:buNone/>
                      </a:pPr>
                      <a:endParaRPr lang="en-US" altLang="zh-CN" sz="2000" b="1">
                        <a:solidFill>
                          <a:srgbClr val="FF0000"/>
                        </a:solidFill>
                      </a:endParaRPr>
                    </a:p>
                    <a:p>
                      <a:pPr algn="ctr">
                        <a:buNone/>
                      </a:pPr>
                      <a:r>
                        <a:rPr lang="en-US" altLang="zh-CN" sz="2000" b="1">
                          <a:solidFill>
                            <a:srgbClr val="FF0000"/>
                          </a:solidFill>
                        </a:rPr>
                        <a:t>III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1800" b="1"/>
                        <a:t>28.</a:t>
                      </a:r>
                      <a:r>
                        <a:rPr lang="zh-CN" altLang="en-US" sz="1800" b="1"/>
                        <a:t>严复</a:t>
                      </a:r>
                      <a:r>
                        <a:rPr lang="en-US" altLang="zh-CN" sz="1800" b="1"/>
                        <a:t>的资产阶级维新思想</a:t>
                      </a:r>
                      <a:endParaRPr lang="en-US" altLang="zh-CN" sz="1800" b="1"/>
                    </a:p>
                  </a:txBody>
                  <a:tcPr/>
                </a:tc>
                <a:tc>
                  <a:txBody>
                    <a:bodyPr/>
                    <a:p>
                      <a:pPr>
                        <a:buNone/>
                      </a:pPr>
                      <a:r>
                        <a:rPr lang="en-US" altLang="zh-CN" sz="1800" b="1" dirty="0" smtClean="0"/>
                        <a:t>28.</a:t>
                      </a:r>
                      <a:r>
                        <a:rPr lang="zh-CN" altLang="en-US" sz="1800" b="1" dirty="0" smtClean="0"/>
                        <a:t>清政府放宽兴办实业的限制</a:t>
                      </a:r>
                      <a:endParaRPr lang="en-US" altLang="zh-CN" sz="1800" b="1" dirty="0"/>
                    </a:p>
                  </a:txBody>
                  <a:tcPr/>
                </a:tc>
                <a:tc>
                  <a:txBody>
                    <a:bodyPr/>
                    <a:p>
                      <a:pPr marL="0" algn="l" defTabSz="914400" rtl="0" eaLnBrk="1" latinLnBrk="0" hangingPunct="1">
                        <a:buNone/>
                      </a:pPr>
                      <a:r>
                        <a:rPr lang="en-US" altLang="zh-CN" sz="1800" b="1" kern="1200" dirty="0" smtClean="0">
                          <a:solidFill>
                            <a:schemeClr val="dk1"/>
                          </a:solidFill>
                          <a:latin typeface="+mn-lt"/>
                          <a:ea typeface="+mn-ea"/>
                          <a:cs typeface="+mn-cs"/>
                        </a:rPr>
                        <a:t>28.</a:t>
                      </a:r>
                      <a:r>
                        <a:rPr lang="zh-CN" altLang="en-US" sz="1800" b="1" kern="1200" dirty="0" smtClean="0">
                          <a:solidFill>
                            <a:schemeClr val="dk1"/>
                          </a:solidFill>
                          <a:latin typeface="+mn-lt"/>
                          <a:ea typeface="+mn-ea"/>
                          <a:cs typeface="+mn-cs"/>
                        </a:rPr>
                        <a:t>甲午战后“诗界革命”救亡图存</a:t>
                      </a:r>
                      <a:endParaRPr lang="en-US" altLang="zh-CN" sz="1800" b="1" kern="1200" dirty="0" smtClean="0">
                        <a:solidFill>
                          <a:schemeClr val="dk1"/>
                        </a:solidFill>
                        <a:latin typeface="+mn-lt"/>
                        <a:ea typeface="+mn-ea"/>
                        <a:cs typeface="+mn-cs"/>
                      </a:endParaRPr>
                    </a:p>
                    <a:p>
                      <a:pPr marL="0" algn="l" defTabSz="914400" rtl="0" eaLnBrk="1" latinLnBrk="0" hangingPunct="1">
                        <a:buNone/>
                      </a:pPr>
                      <a:r>
                        <a:rPr lang="en-US" altLang="zh-CN" sz="1800" b="1" kern="1200" dirty="0" smtClean="0">
                          <a:solidFill>
                            <a:schemeClr val="dk1"/>
                          </a:solidFill>
                          <a:latin typeface="+mn-lt"/>
                          <a:ea typeface="+mn-ea"/>
                          <a:cs typeface="+mn-cs"/>
                        </a:rPr>
                        <a:t>29.</a:t>
                      </a:r>
                      <a:r>
                        <a:rPr lang="zh-CN" altLang="zh-CN" sz="1800" b="1" kern="1200" dirty="0" smtClean="0">
                          <a:solidFill>
                            <a:schemeClr val="dk1"/>
                          </a:solidFill>
                          <a:latin typeface="+mn-lt"/>
                          <a:ea typeface="+mn-ea"/>
                          <a:cs typeface="+mn-cs"/>
                        </a:rPr>
                        <a:t> 《奏定学堂章程》</a:t>
                      </a:r>
                      <a:r>
                        <a:rPr lang="zh-CN" altLang="en-US" sz="1800" b="1" kern="1200" dirty="0" smtClean="0">
                          <a:solidFill>
                            <a:schemeClr val="dk1"/>
                          </a:solidFill>
                          <a:latin typeface="+mn-lt"/>
                          <a:ea typeface="+mn-ea"/>
                          <a:cs typeface="+mn-cs"/>
                        </a:rPr>
                        <a:t>维护传统意识形态</a:t>
                      </a:r>
                      <a:endParaRPr lang="zh-CN" altLang="en-US" sz="1800" b="1" kern="1200" dirty="0">
                        <a:solidFill>
                          <a:schemeClr val="dk1"/>
                        </a:solidFill>
                        <a:latin typeface="+mn-lt"/>
                        <a:ea typeface="+mn-ea"/>
                        <a:cs typeface="+mn-cs"/>
                      </a:endParaRPr>
                    </a:p>
                  </a:txBody>
                  <a:tcPr/>
                </a:tc>
                <a:tc>
                  <a:txBody>
                    <a:bodyPr/>
                    <a:p>
                      <a:pPr>
                        <a:buNone/>
                      </a:pPr>
                      <a:endParaRPr lang="en-US" altLang="zh-CN" sz="1800" b="1" dirty="0"/>
                    </a:p>
                  </a:txBody>
                  <a:tcPr/>
                </a:tc>
              </a:tr>
            </a:tbl>
          </a:graphicData>
        </a:graphic>
      </p:graphicFrame>
      <p:sp>
        <p:nvSpPr>
          <p:cNvPr id="6" name="矩形 5"/>
          <p:cNvSpPr/>
          <p:nvPr/>
        </p:nvSpPr>
        <p:spPr>
          <a:xfrm>
            <a:off x="2291716" y="1006475"/>
            <a:ext cx="439039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晚清</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四年高考命题回顾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3"/>
          <p:cNvSpPr txBox="1"/>
          <p:nvPr/>
        </p:nvSpPr>
        <p:spPr>
          <a:xfrm>
            <a:off x="527685" y="1268730"/>
            <a:ext cx="8017510" cy="4523105"/>
          </a:xfrm>
          <a:prstGeom prst="rect">
            <a:avLst/>
          </a:prstGeom>
          <a:noFill/>
          <a:ln w="9525">
            <a:noFill/>
          </a:ln>
        </p:spPr>
        <p:txBody>
          <a:bodyPr wrap="square" anchor="t">
            <a:spAutoFit/>
          </a:bodyPr>
          <a:p>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晚清史是高考命题的核心内容之一，分析上表可知，鸦片战争后中国自然经济的变化（瓦解和抵制）、中国外交近代化的历程（宗藩体系到条约体系）、洋务运动（贡献和局限，变与不变之间艰难前行）、甲午战争（近代化的国际性局部战争）、维新思想、传统与现代的矛盾斗争、通商口岸问题（危害和贡献）等，都是高考命题的重要内容。</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2019</a:t>
            </a:r>
            <a:r>
              <a:rPr lang="zh-CN" altLang="en-US" sz="2400" b="1" dirty="0">
                <a:latin typeface="Arial" panose="020B0604020202020204" pitchFamily="34" charset="0"/>
                <a:ea typeface="宋体" panose="02010600030101010101" pitchFamily="2" charset="-122"/>
              </a:rPr>
              <a:t>年复习备考时，要特别关注近代列强对华侵略对中国社会产生的双重作用和对政治、经济、外交、军事、经济、思想观念、教育和社会生活等产生的全方位的影响，以及晚清时期中国现代化的艰难探索和成就。要特别注意对甲午战争、洋务运动和清末新政的理性认识和评价。</a:t>
            </a:r>
            <a:endParaRPr lang="en-US" altLang="zh-CN" sz="2400" b="1"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162810" y="2846070"/>
            <a:ext cx="4250690" cy="481330"/>
          </a:xfrm>
        </p:spPr>
        <p:txBody>
          <a:bodyPr>
            <a:noAutofit/>
          </a:bodyPr>
          <a:p>
            <a:r>
              <a:rPr lang="zh-CN" altLang="en-US" sz="3600" b="1">
                <a:solidFill>
                  <a:schemeClr val="tx1"/>
                </a:solidFill>
              </a:rPr>
              <a:t>（</a:t>
            </a:r>
            <a:r>
              <a:rPr lang="en-US" altLang="zh-CN" sz="3600" b="1">
                <a:solidFill>
                  <a:schemeClr val="tx1"/>
                </a:solidFill>
              </a:rPr>
              <a:t>6</a:t>
            </a:r>
            <a:r>
              <a:rPr lang="zh-CN" altLang="en-US" sz="3600" b="1">
                <a:solidFill>
                  <a:schemeClr val="tx1"/>
                </a:solidFill>
              </a:rPr>
              <a:t>）北洋政府时期</a:t>
            </a:r>
            <a:endParaRPr lang="zh-CN" altLang="en-US" sz="3600" b="1">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81280" y="705803"/>
            <a:ext cx="8982075" cy="5939155"/>
          </a:xfrm>
          <a:prstGeom prst="rect">
            <a:avLst/>
          </a:prstGeom>
          <a:noFill/>
          <a:ln w="9525">
            <a:noFill/>
          </a:ln>
        </p:spPr>
        <p:txBody>
          <a:bodyPr>
            <a:spAutoFit/>
          </a:bodyPr>
          <a:p>
            <a:pPr algn="l"/>
            <a:r>
              <a:rPr lang="zh-CN" altLang="en-US" sz="2000" b="1" noProof="1" dirty="0">
                <a:solidFill>
                  <a:srgbClr val="0070C0"/>
                </a:solidFill>
                <a:latin typeface="Arial" panose="020B0604020202020204" pitchFamily="34" charset="0"/>
                <a:ea typeface="宋体" panose="02010600030101010101" pitchFamily="2" charset="-122"/>
                <a:cs typeface="+mn-cs"/>
              </a:rPr>
              <a:t>（2018全国卷Ⅰ，29）</a:t>
            </a:r>
            <a:r>
              <a:rPr lang="zh-CN" altLang="en-US" sz="2000" b="1" noProof="1" dirty="0">
                <a:latin typeface="Arial" panose="020B0604020202020204" pitchFamily="34" charset="0"/>
                <a:ea typeface="宋体" panose="02010600030101010101" pitchFamily="2" charset="-122"/>
                <a:cs typeface="+mn-cs"/>
              </a:rPr>
              <a:t>五四运动后，出现了社会主义是否适合中国国情的争论，有人反对走俄国式的道路，认为救中国只有一条路，就是“增加富力”，发展实业；还有人主张“采用劳农主义的直接行动，达到社会革命的目的”。这场争论</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A.确定了新民主主义革命的道路</a:t>
            </a:r>
            <a:r>
              <a:rPr lang="zh-CN" altLang="en-US" sz="2000" b="1" noProof="1" dirty="0">
                <a:solidFill>
                  <a:srgbClr val="0070C0"/>
                </a:solidFill>
                <a:latin typeface="Arial" panose="020B0604020202020204" pitchFamily="34" charset="0"/>
                <a:ea typeface="宋体" panose="02010600030101010101" pitchFamily="2" charset="-122"/>
                <a:cs typeface="+mn-cs"/>
              </a:rPr>
              <a:t>（36.1%)</a:t>
            </a:r>
            <a:endParaRPr lang="zh-CN" altLang="en-US" sz="2000" b="1" noProof="1" dirty="0">
              <a:solidFill>
                <a:srgbClr val="0070C0"/>
              </a:solidFill>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B.使思想界认清了欧美的社会制度</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C.在思想上为中国共产党的成立准备条件</a:t>
            </a:r>
            <a:r>
              <a:rPr lang="zh-CN" altLang="en-US" sz="2000" b="1" noProof="1" dirty="0">
                <a:solidFill>
                  <a:srgbClr val="0070C0"/>
                </a:solidFill>
                <a:latin typeface="Arial" panose="020B0604020202020204" pitchFamily="34" charset="0"/>
                <a:ea typeface="宋体" panose="02010600030101010101" pitchFamily="2" charset="-122"/>
                <a:cs typeface="+mn-cs"/>
              </a:rPr>
              <a:t>（57.1%)</a:t>
            </a:r>
            <a:endParaRPr lang="zh-CN" altLang="en-US" sz="2000" b="1" noProof="1" dirty="0">
              <a:solidFill>
                <a:srgbClr val="0070C0"/>
              </a:solidFill>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D.消除了知识分子在救亡图存方式上的分歧</a:t>
            </a:r>
            <a:endParaRPr lang="zh-CN" altLang="en-US" sz="2000" b="1" noProof="1" dirty="0">
              <a:solidFill>
                <a:srgbClr val="FF0000"/>
              </a:solidFill>
              <a:latin typeface="Arial" panose="020B0604020202020204" pitchFamily="34" charset="0"/>
            </a:endParaRPr>
          </a:p>
          <a:p>
            <a:r>
              <a:rPr lang="zh-CN" altLang="en-US" sz="2000" b="1" noProof="1" dirty="0">
                <a:solidFill>
                  <a:srgbClr val="FF0000"/>
                </a:solidFill>
                <a:latin typeface="Arial" panose="020B0604020202020204" pitchFamily="34" charset="0"/>
                <a:ea typeface="宋体" panose="02010600030101010101" pitchFamily="2" charset="-122"/>
                <a:cs typeface="+mn-cs"/>
              </a:rPr>
              <a:t>【评析】</a:t>
            </a:r>
            <a:r>
              <a:rPr lang="zh-CN" altLang="en-US" sz="2000" b="1" noProof="1" dirty="0">
                <a:solidFill>
                  <a:srgbClr val="0070C0"/>
                </a:solidFill>
                <a:latin typeface="Arial" panose="020B0604020202020204" pitchFamily="34" charset="0"/>
                <a:ea typeface="宋体" panose="02010600030101010101" pitchFamily="2" charset="-122"/>
                <a:cs typeface="+mn-cs"/>
              </a:rPr>
              <a:t>本题考查的是新民主主义革命的崛起，以中共成立的背景为切入口，考查学生获取解读历史信息的能力与历史解释的学科素养。</a:t>
            </a:r>
            <a:endParaRPr lang="zh-CN" altLang="en-US" sz="2000" b="1" noProof="1" dirty="0">
              <a:solidFill>
                <a:srgbClr val="0070C0"/>
              </a:solidFill>
              <a:latin typeface="Arial" panose="020B0604020202020204" pitchFamily="34" charset="0"/>
            </a:endParaRPr>
          </a:p>
          <a:p>
            <a:r>
              <a:rPr lang="zh-CN" altLang="en-US" sz="2000" b="1" noProof="1" dirty="0">
                <a:solidFill>
                  <a:srgbClr val="0070C0"/>
                </a:solidFill>
                <a:latin typeface="Arial" panose="020B0604020202020204" pitchFamily="34" charset="0"/>
                <a:ea typeface="宋体" panose="02010600030101010101" pitchFamily="2" charset="-122"/>
                <a:cs typeface="+mn-cs"/>
              </a:rPr>
              <a:t>       十月革命后，马克思主义开始在中国传播。五四运动后，即1919年1923年，马克思主义者和反马克思主义者围绕社会主义是否适合中国国情进行论战，出现“问题与主义”之争，事关如何解决中国社会政治问题的根本方法，反映了二者指导思想上的分歧，斗争的结果为中共的成立准备了思想基础，故选项C正确。题干材料并非探讨欧美社会制度，也不可能消除知识分子的分歧，选项B、D错误。五四运动标志着中国革命进入到新民主主义革命时期，而中共的新民主主义革命道路，一般认为是1927年井冈山革命根据地开辟以后才逐渐确立起来的，形成一个科学体系则要到抗日战争时期。所以，选项A错误。</a:t>
            </a:r>
            <a:endParaRPr lang="zh-CN" altLang="en-US" sz="2000" b="1" noProof="1" dirty="0">
              <a:solidFill>
                <a:srgbClr val="0070C0"/>
              </a:solidFill>
              <a:latin typeface="Arial" panose="020B0604020202020204" pitchFamily="34" charset="0"/>
            </a:endParaRPr>
          </a:p>
          <a:p>
            <a:r>
              <a:rPr lang="zh-CN" altLang="en-US" sz="2000" b="1" noProof="1" dirty="0">
                <a:solidFill>
                  <a:srgbClr val="FF0000"/>
                </a:solidFill>
                <a:latin typeface="Arial" panose="020B0604020202020204" pitchFamily="34" charset="0"/>
                <a:ea typeface="宋体" panose="02010600030101010101" pitchFamily="2" charset="-122"/>
                <a:cs typeface="+mn-cs"/>
              </a:rPr>
              <a:t>【答案】</a:t>
            </a:r>
            <a:r>
              <a:rPr lang="zh-CN" altLang="en-US" sz="2000" b="1" noProof="1" dirty="0">
                <a:solidFill>
                  <a:srgbClr val="0070C0"/>
                </a:solidFill>
                <a:latin typeface="Arial" panose="020B0604020202020204" pitchFamily="34" charset="0"/>
                <a:ea typeface="宋体" panose="02010600030101010101" pitchFamily="2" charset="-122"/>
                <a:cs typeface="+mn-cs"/>
              </a:rPr>
              <a:t>C</a:t>
            </a:r>
            <a:r>
              <a:rPr lang="zh-CN" altLang="en-US" sz="2000" b="1" dirty="0">
                <a:solidFill>
                  <a:srgbClr val="0070C0"/>
                </a:solidFill>
                <a:latin typeface="Arial" panose="020B0604020202020204" pitchFamily="34" charset="0"/>
                <a:ea typeface="宋体" panose="02010600030101010101" pitchFamily="2" charset="-122"/>
                <a:sym typeface="+mn-ea"/>
              </a:rPr>
              <a:t>（难度0.57，区分度0.51）</a:t>
            </a:r>
            <a:endParaRPr lang="zh-CN" altLang="en-US" sz="2000" b="1" noProof="1" dirty="0">
              <a:solidFill>
                <a:srgbClr val="0070C0"/>
              </a:solidFill>
              <a:latin typeface="Arial" panose="020B0604020202020204" pitchFamily="34" charset="0"/>
              <a:ea typeface="宋体" panose="02010600030101010101" pitchFamily="2" charset="-122"/>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485900" y="943610"/>
            <a:ext cx="602361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北洋政府时期</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五年高考命题回顾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p:nvPr/>
        </p:nvGraphicFramePr>
        <p:xfrm>
          <a:off x="420688" y="1936750"/>
          <a:ext cx="8301990" cy="3429635"/>
        </p:xfrm>
        <a:graphic>
          <a:graphicData uri="http://schemas.openxmlformats.org/drawingml/2006/table">
            <a:tbl>
              <a:tblPr firstRow="1" bandRow="1">
                <a:tableStyleId>{5C22544A-7EE6-4342-B048-85BDC9FD1C3A}</a:tableStyleId>
              </a:tblPr>
              <a:tblGrid>
                <a:gridCol w="708025"/>
                <a:gridCol w="1511300"/>
                <a:gridCol w="1618615"/>
                <a:gridCol w="1288415"/>
                <a:gridCol w="1550382"/>
                <a:gridCol w="1625253"/>
              </a:tblGrid>
              <a:tr h="360040">
                <a:tc>
                  <a:txBody>
                    <a:bodyPr/>
                    <a:p>
                      <a:pPr>
                        <a:buNone/>
                      </a:pPr>
                      <a:endParaRPr lang="zh-CN" altLang="en-US" sz="2000" dirty="0">
                        <a:solidFill>
                          <a:srgbClr val="FF0000"/>
                        </a:solidFill>
                      </a:endParaRPr>
                    </a:p>
                  </a:txBody>
                  <a:tcPr/>
                </a:tc>
                <a:tc>
                  <a:txBody>
                    <a:bodyPr/>
                    <a:p>
                      <a:pPr algn="ctr">
                        <a:buNone/>
                      </a:pPr>
                      <a:r>
                        <a:rPr lang="en-US" altLang="zh-CN" sz="2000" dirty="0" smtClean="0">
                          <a:solidFill>
                            <a:srgbClr val="FF0000"/>
                          </a:solidFill>
                        </a:rPr>
                        <a:t>2018</a:t>
                      </a:r>
                      <a:r>
                        <a:rPr lang="zh-CN" altLang="en-US" sz="2000" dirty="0" smtClean="0">
                          <a:solidFill>
                            <a:srgbClr val="FF0000"/>
                          </a:solidFill>
                        </a:rPr>
                        <a:t>年</a:t>
                      </a:r>
                      <a:endParaRPr lang="zh-CN" altLang="en-US" sz="2000" dirty="0" smtClean="0">
                        <a:solidFill>
                          <a:srgbClr val="FF0000"/>
                        </a:solidFill>
                      </a:endParaRPr>
                    </a:p>
                  </a:txBody>
                  <a:tcPr/>
                </a:tc>
                <a:tc>
                  <a:txBody>
                    <a:bodyPr/>
                    <a:p>
                      <a:pPr algn="ctr">
                        <a:buNone/>
                      </a:pPr>
                      <a:r>
                        <a:rPr lang="en-US" altLang="zh-CN" sz="2000" dirty="0" smtClean="0">
                          <a:solidFill>
                            <a:srgbClr val="FF0000"/>
                          </a:solidFill>
                        </a:rPr>
                        <a:t>2017</a:t>
                      </a:r>
                      <a:r>
                        <a:rPr lang="zh-CN" altLang="en-US" sz="2000" dirty="0" smtClean="0">
                          <a:solidFill>
                            <a:srgbClr val="FF0000"/>
                          </a:solidFill>
                        </a:rPr>
                        <a:t>年</a:t>
                      </a:r>
                      <a:endParaRPr lang="zh-CN" altLang="en-US" sz="2000" dirty="0" smtClean="0">
                        <a:solidFill>
                          <a:srgbClr val="FF0000"/>
                        </a:solidFill>
                      </a:endParaRPr>
                    </a:p>
                  </a:txBody>
                  <a:tcPr/>
                </a:tc>
                <a:tc>
                  <a:txBody>
                    <a:bodyPr/>
                    <a:p>
                      <a:pPr algn="ctr">
                        <a:buNone/>
                      </a:pPr>
                      <a:r>
                        <a:rPr lang="en-US" altLang="zh-CN" sz="2000" dirty="0" smtClean="0">
                          <a:solidFill>
                            <a:srgbClr val="FF0000"/>
                          </a:solidFill>
                        </a:rPr>
                        <a:t>2016</a:t>
                      </a:r>
                      <a:r>
                        <a:rPr lang="zh-CN" altLang="en-US" sz="2000" dirty="0" smtClean="0">
                          <a:solidFill>
                            <a:srgbClr val="FF0000"/>
                          </a:solidFill>
                        </a:rPr>
                        <a:t>年</a:t>
                      </a:r>
                      <a:endParaRPr lang="zh-CN" altLang="en-US" sz="2000" dirty="0" smtClean="0">
                        <a:solidFill>
                          <a:srgbClr val="FF0000"/>
                        </a:solidFill>
                      </a:endParaRPr>
                    </a:p>
                  </a:txBody>
                  <a:tcPr/>
                </a:tc>
                <a:tc>
                  <a:txBody>
                    <a:bodyPr/>
                    <a:p>
                      <a:pPr algn="ctr">
                        <a:buNone/>
                      </a:pPr>
                      <a:r>
                        <a:rPr lang="en-US" altLang="zh-CN" sz="2000" dirty="0" smtClean="0">
                          <a:solidFill>
                            <a:srgbClr val="FF0000"/>
                          </a:solidFill>
                        </a:rPr>
                        <a:t>2015</a:t>
                      </a:r>
                      <a:r>
                        <a:rPr lang="zh-CN" altLang="en-US" sz="2000" dirty="0" smtClean="0">
                          <a:solidFill>
                            <a:srgbClr val="FF0000"/>
                          </a:solidFill>
                        </a:rPr>
                        <a:t>年</a:t>
                      </a:r>
                      <a:endParaRPr lang="zh-CN" altLang="en-US" sz="2000" dirty="0" smtClean="0">
                        <a:solidFill>
                          <a:srgbClr val="FF0000"/>
                        </a:solidFill>
                      </a:endParaRPr>
                    </a:p>
                  </a:txBody>
                  <a:tcPr/>
                </a:tc>
                <a:tc>
                  <a:txBody>
                    <a:bodyPr/>
                    <a:p>
                      <a:pPr algn="ctr">
                        <a:buNone/>
                      </a:pPr>
                      <a:r>
                        <a:rPr lang="en-US" altLang="zh-CN" sz="2000" dirty="0" smtClean="0">
                          <a:solidFill>
                            <a:srgbClr val="FF0000"/>
                          </a:solidFill>
                        </a:rPr>
                        <a:t>2014</a:t>
                      </a:r>
                      <a:r>
                        <a:rPr lang="zh-CN" altLang="en-US" sz="2000" dirty="0" smtClean="0">
                          <a:solidFill>
                            <a:srgbClr val="FF0000"/>
                          </a:solidFill>
                        </a:rPr>
                        <a:t>年</a:t>
                      </a:r>
                      <a:endParaRPr lang="zh-CN" altLang="en-US" sz="2000" dirty="0" smtClean="0">
                        <a:solidFill>
                          <a:srgbClr val="FF0000"/>
                        </a:solidFill>
                      </a:endParaRPr>
                    </a:p>
                  </a:txBody>
                  <a:tcPr/>
                </a:tc>
              </a:tr>
              <a:tr h="948055">
                <a:tc>
                  <a:txBody>
                    <a:bodyPr/>
                    <a:p>
                      <a:pPr algn="ctr">
                        <a:buNone/>
                      </a:pPr>
                      <a:endParaRPr lang="en-US" altLang="zh-CN" sz="2000" b="1">
                        <a:solidFill>
                          <a:srgbClr val="FF0000"/>
                        </a:solidFill>
                      </a:endParaRPr>
                    </a:p>
                    <a:p>
                      <a:pPr algn="ctr">
                        <a:buNone/>
                      </a:pPr>
                      <a:r>
                        <a:rPr lang="en-US" altLang="zh-CN" sz="2000" b="1">
                          <a:solidFill>
                            <a:srgbClr val="FF0000"/>
                          </a:solidFill>
                        </a:rPr>
                        <a:t>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2000" b="1" dirty="0"/>
                        <a:t>29.</a:t>
                      </a:r>
                      <a:r>
                        <a:rPr lang="zh-CN" altLang="en-US" sz="2000" b="1" dirty="0"/>
                        <a:t>中国共产党成立的思想条件</a:t>
                      </a:r>
                      <a:endParaRPr lang="zh-CN" altLang="en-US" sz="2000" b="1" dirty="0"/>
                    </a:p>
                  </a:txBody>
                  <a:tcPr/>
                </a:tc>
                <a:tc>
                  <a:txBody>
                    <a:bodyPr/>
                    <a:p>
                      <a:pPr>
                        <a:buNone/>
                      </a:pPr>
                      <a:endParaRPr lang="zh-CN" altLang="en-US" sz="1800" b="1" kern="1200" dirty="0">
                        <a:solidFill>
                          <a:schemeClr val="dk1"/>
                        </a:solidFill>
                        <a:latin typeface="+mn-lt"/>
                        <a:ea typeface="+mn-ea"/>
                        <a:cs typeface="+mn-cs"/>
                      </a:endParaRPr>
                    </a:p>
                  </a:txBody>
                  <a:tcPr/>
                </a:tc>
                <a:tc>
                  <a:txBody>
                    <a:bodyPr/>
                    <a:p>
                      <a:pPr>
                        <a:buNone/>
                      </a:pPr>
                      <a:endParaRPr lang="zh-CN" altLang="en-US" sz="1800" b="1" dirty="0"/>
                    </a:p>
                  </a:txBody>
                  <a:tcPr/>
                </a:tc>
                <a:tc>
                  <a:txBody>
                    <a:bodyPr/>
                    <a:p>
                      <a:pPr>
                        <a:buNone/>
                      </a:pPr>
                      <a:r>
                        <a:rPr lang="en-US" altLang="zh-CN" sz="1800" b="1" dirty="0" smtClean="0"/>
                        <a:t>29.</a:t>
                      </a:r>
                      <a:r>
                        <a:rPr lang="zh-CN" altLang="zh-CN" sz="1800" b="1" kern="1200" dirty="0" smtClean="0">
                          <a:solidFill>
                            <a:schemeClr val="dk1"/>
                          </a:solidFill>
                          <a:latin typeface="+mn-lt"/>
                          <a:ea typeface="+mn-ea"/>
                          <a:cs typeface="+mn-cs"/>
                        </a:rPr>
                        <a:t> 《申报》“时评”栏目评述</a:t>
                      </a:r>
                      <a:r>
                        <a:rPr lang="zh-CN" altLang="en-US" sz="1800" b="1" kern="1200" dirty="0" smtClean="0">
                          <a:solidFill>
                            <a:schemeClr val="dk1"/>
                          </a:solidFill>
                          <a:latin typeface="+mn-lt"/>
                          <a:ea typeface="+mn-ea"/>
                          <a:cs typeface="+mn-cs"/>
                        </a:rPr>
                        <a:t>时局</a:t>
                      </a:r>
                      <a:endParaRPr lang="zh-CN" altLang="en-US" sz="1800" b="1" dirty="0"/>
                    </a:p>
                  </a:txBody>
                  <a:tcPr/>
                </a:tc>
                <a:tc>
                  <a:txBody>
                    <a:bodyPr/>
                    <a:p>
                      <a:pPr>
                        <a:buNone/>
                      </a:pPr>
                      <a:r>
                        <a:rPr lang="en-US" altLang="zh-CN" sz="1800" b="1" dirty="0" smtClean="0"/>
                        <a:t>30.20</a:t>
                      </a:r>
                      <a:r>
                        <a:rPr lang="zh-CN" altLang="en-US" sz="1800" b="1" dirty="0" smtClean="0"/>
                        <a:t>年代</a:t>
                      </a:r>
                      <a:r>
                        <a:rPr lang="zh-CN" altLang="zh-CN" sz="1800" b="1" kern="1200" dirty="0" smtClean="0">
                          <a:solidFill>
                            <a:schemeClr val="dk1"/>
                          </a:solidFill>
                          <a:latin typeface="+mn-lt"/>
                          <a:ea typeface="+mn-ea"/>
                          <a:cs typeface="+mn-cs"/>
                        </a:rPr>
                        <a:t>中国电影拷贝流通税费重</a:t>
                      </a:r>
                      <a:endParaRPr lang="zh-CN" altLang="en-US" sz="1800" b="1" dirty="0"/>
                    </a:p>
                  </a:txBody>
                  <a:tcPr/>
                </a:tc>
              </a:tr>
              <a:tr h="906145">
                <a:tc>
                  <a:txBody>
                    <a:bodyPr/>
                    <a:p>
                      <a:pPr algn="ctr">
                        <a:buNone/>
                      </a:pPr>
                      <a:endParaRPr lang="en-US" altLang="zh-CN" sz="2000" b="1">
                        <a:solidFill>
                          <a:srgbClr val="FF0000"/>
                        </a:solidFill>
                      </a:endParaRPr>
                    </a:p>
                    <a:p>
                      <a:pPr algn="ctr">
                        <a:buNone/>
                      </a:pPr>
                      <a:r>
                        <a:rPr lang="en-US" altLang="zh-CN" sz="2000" b="1">
                          <a:solidFill>
                            <a:srgbClr val="FF0000"/>
                          </a:solidFill>
                        </a:rPr>
                        <a:t>II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2000" b="1" dirty="0"/>
                        <a:t>29.</a:t>
                      </a:r>
                      <a:r>
                        <a:rPr lang="zh-CN" altLang="en-US" sz="2000" b="1" dirty="0"/>
                        <a:t>孙中山学习俄国革命的意图</a:t>
                      </a:r>
                      <a:endParaRPr lang="zh-CN" altLang="en-US" sz="2000" b="1" dirty="0"/>
                    </a:p>
                  </a:txBody>
                  <a:tcPr/>
                </a:tc>
                <a:tc>
                  <a:txBody>
                    <a:bodyPr/>
                    <a:p>
                      <a:pPr>
                        <a:buNone/>
                      </a:pPr>
                      <a:r>
                        <a:rPr lang="en-US" altLang="zh-CN" sz="1800" b="1" dirty="0" smtClean="0"/>
                        <a:t>29.</a:t>
                      </a:r>
                      <a:r>
                        <a:rPr lang="zh-CN" altLang="zh-CN" sz="1800" b="1" kern="1200" dirty="0" smtClean="0">
                          <a:solidFill>
                            <a:schemeClr val="dk1"/>
                          </a:solidFill>
                          <a:latin typeface="+mn-lt"/>
                          <a:ea typeface="+mn-ea"/>
                          <a:cs typeface="+mn-cs"/>
                        </a:rPr>
                        <a:t> 《申报》登载的“艾罗补脑汁”广告</a:t>
                      </a:r>
                      <a:endParaRPr lang="zh-CN" altLang="en-US" sz="1800" b="1" dirty="0"/>
                    </a:p>
                  </a:txBody>
                  <a:tcPr/>
                </a:tc>
                <a:tc>
                  <a:txBody>
                    <a:bodyPr/>
                    <a:p>
                      <a:pPr>
                        <a:buNone/>
                      </a:pPr>
                      <a:endParaRPr lang="en-US" altLang="zh-CN" sz="1800" b="1" dirty="0" smtClean="0"/>
                    </a:p>
                  </a:txBody>
                  <a:tcPr/>
                </a:tc>
                <a:tc>
                  <a:txBody>
                    <a:bodyPr/>
                    <a:p>
                      <a:pPr>
                        <a:buNone/>
                      </a:pPr>
                      <a:endParaRPr lang="en-US" altLang="zh-CN" sz="1800" b="1" kern="1200" dirty="0">
                        <a:solidFill>
                          <a:schemeClr val="dk1"/>
                        </a:solidFill>
                        <a:latin typeface="+mn-lt"/>
                        <a:ea typeface="+mn-ea"/>
                        <a:cs typeface="+mn-cs"/>
                      </a:endParaRPr>
                    </a:p>
                  </a:txBody>
                  <a:tcPr/>
                </a:tc>
                <a:tc>
                  <a:txBody>
                    <a:bodyPr/>
                    <a:p>
                      <a:pPr marL="0" algn="l" defTabSz="914400" rtl="0" eaLnBrk="1" latinLnBrk="0" hangingPunct="1">
                        <a:buNone/>
                      </a:pPr>
                      <a:r>
                        <a:rPr lang="en-US" altLang="zh-CN" sz="1800" b="1" kern="1200" dirty="0" smtClean="0">
                          <a:solidFill>
                            <a:schemeClr val="dk1"/>
                          </a:solidFill>
                          <a:latin typeface="+mn-lt"/>
                          <a:ea typeface="+mn-ea"/>
                          <a:cs typeface="+mn-cs"/>
                        </a:rPr>
                        <a:t>29.</a:t>
                      </a:r>
                      <a:r>
                        <a:rPr lang="zh-CN" altLang="en-US" sz="1800" b="1" kern="1200" dirty="0" smtClean="0">
                          <a:solidFill>
                            <a:schemeClr val="dk1"/>
                          </a:solidFill>
                          <a:latin typeface="+mn-lt"/>
                          <a:ea typeface="+mn-ea"/>
                          <a:cs typeface="+mn-cs"/>
                        </a:rPr>
                        <a:t>各地军阀</a:t>
                      </a:r>
                      <a:r>
                        <a:rPr lang="zh-CN" altLang="zh-CN" sz="1800" b="1" kern="1200" dirty="0" smtClean="0">
                          <a:solidFill>
                            <a:schemeClr val="dk1"/>
                          </a:solidFill>
                          <a:latin typeface="+mn-lt"/>
                          <a:ea typeface="+mn-ea"/>
                          <a:cs typeface="+mn-cs"/>
                        </a:rPr>
                        <a:t>标榜</a:t>
                      </a:r>
                      <a:r>
                        <a:rPr lang="zh-CN" altLang="en-US" sz="1800" b="1" kern="1200" dirty="0" smtClean="0">
                          <a:solidFill>
                            <a:schemeClr val="dk1"/>
                          </a:solidFill>
                          <a:latin typeface="+mn-lt"/>
                          <a:ea typeface="+mn-ea"/>
                          <a:cs typeface="+mn-cs"/>
                        </a:rPr>
                        <a:t>各种</a:t>
                      </a:r>
                      <a:r>
                        <a:rPr lang="zh-CN" altLang="zh-CN" sz="1800" b="1" kern="1200" dirty="0" smtClean="0">
                          <a:solidFill>
                            <a:schemeClr val="dk1"/>
                          </a:solidFill>
                          <a:latin typeface="+mn-lt"/>
                          <a:ea typeface="+mn-ea"/>
                          <a:cs typeface="+mn-cs"/>
                        </a:rPr>
                        <a:t>主义</a:t>
                      </a:r>
                      <a:endParaRPr lang="zh-CN" altLang="en-US" sz="1800" b="1" kern="1200" dirty="0">
                        <a:solidFill>
                          <a:schemeClr val="dk1"/>
                        </a:solidFill>
                        <a:latin typeface="+mn-lt"/>
                        <a:ea typeface="+mn-ea"/>
                        <a:cs typeface="+mn-cs"/>
                      </a:endParaRPr>
                    </a:p>
                  </a:txBody>
                  <a:tcPr/>
                </a:tc>
              </a:tr>
              <a:tr h="1021715">
                <a:tc>
                  <a:txBody>
                    <a:bodyPr/>
                    <a:p>
                      <a:pPr algn="ctr">
                        <a:buNone/>
                      </a:pPr>
                      <a:endParaRPr lang="en-US" altLang="zh-CN" sz="2000" b="1">
                        <a:solidFill>
                          <a:srgbClr val="FF0000"/>
                        </a:solidFill>
                      </a:endParaRPr>
                    </a:p>
                    <a:p>
                      <a:pPr algn="ctr">
                        <a:buNone/>
                      </a:pPr>
                      <a:r>
                        <a:rPr lang="en-US" altLang="zh-CN" sz="2000" b="1">
                          <a:solidFill>
                            <a:srgbClr val="FF0000"/>
                          </a:solidFill>
                        </a:rPr>
                        <a:t>III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2000" b="1" dirty="0"/>
                        <a:t>29.五四运动后马克思主义的传播</a:t>
                      </a:r>
                      <a:endParaRPr lang="en-US" altLang="zh-CN" sz="2000" b="1" dirty="0"/>
                    </a:p>
                  </a:txBody>
                  <a:tcPr/>
                </a:tc>
                <a:tc>
                  <a:txBody>
                    <a:bodyPr/>
                    <a:p>
                      <a:pPr>
                        <a:buNone/>
                      </a:pPr>
                      <a:endParaRPr lang="en-US" altLang="zh-CN" sz="1800" b="1" dirty="0"/>
                    </a:p>
                  </a:txBody>
                  <a:tcPr/>
                </a:tc>
                <a:tc>
                  <a:txBody>
                    <a:bodyPr/>
                    <a:p>
                      <a:pPr marL="0" algn="l" defTabSz="914400" rtl="0" eaLnBrk="1" latinLnBrk="0" hangingPunct="1">
                        <a:buNone/>
                      </a:pPr>
                      <a:endParaRPr lang="zh-CN" altLang="en-US" sz="1800" b="1" kern="1200" dirty="0">
                        <a:solidFill>
                          <a:schemeClr val="dk1"/>
                        </a:solidFill>
                        <a:latin typeface="+mn-lt"/>
                        <a:ea typeface="+mn-ea"/>
                        <a:cs typeface="+mn-cs"/>
                      </a:endParaRPr>
                    </a:p>
                  </a:txBody>
                  <a:tcPr/>
                </a:tc>
                <a:tc>
                  <a:txBody>
                    <a:bodyPr/>
                    <a:p>
                      <a:pPr>
                        <a:buNone/>
                      </a:pPr>
                      <a:endParaRPr lang="en-US" altLang="zh-CN" sz="1800" b="1" dirty="0"/>
                    </a:p>
                  </a:txBody>
                  <a:tcPr/>
                </a:tc>
                <a:tc>
                  <a:txBody>
                    <a:bodyPr/>
                    <a:p>
                      <a:pPr>
                        <a:buNone/>
                      </a:pPr>
                      <a:endParaRPr lang="zh-CN" altLang="en-US" sz="1800" b="1" dirty="0"/>
                    </a:p>
                  </a:txBody>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3"/>
          <p:cNvSpPr txBox="1"/>
          <p:nvPr/>
        </p:nvSpPr>
        <p:spPr>
          <a:xfrm>
            <a:off x="684213" y="1268413"/>
            <a:ext cx="7704137" cy="4154170"/>
          </a:xfrm>
          <a:prstGeom prst="rect">
            <a:avLst/>
          </a:prstGeom>
          <a:noFill/>
          <a:ln w="9525">
            <a:noFill/>
          </a:ln>
        </p:spPr>
        <p:txBody>
          <a:bodyPr>
            <a:spAutoFit/>
          </a:bodyPr>
          <a:p>
            <a:r>
              <a:rPr lang="en-US" altLang="zh-CN" sz="2400" b="1" dirty="0">
                <a:latin typeface="Arial" panose="020B0604020202020204" pitchFamily="34" charset="0"/>
              </a:rPr>
              <a:t>      </a:t>
            </a:r>
            <a:r>
              <a:rPr lang="zh-CN" altLang="en-US" sz="2400" b="1" dirty="0">
                <a:latin typeface="Arial" panose="020B0604020202020204" pitchFamily="34" charset="0"/>
              </a:rPr>
              <a:t>通过分析近五年高考试题可知，北洋政府统治时期的命题重点，主要集中在思想领域的变革方面，尤其是三民主义及其发展、马克思主义的传播等方面。</a:t>
            </a:r>
            <a:endParaRPr lang="zh-CN" altLang="en-US" sz="2400" b="1" dirty="0">
              <a:latin typeface="Arial" panose="020B0604020202020204" pitchFamily="34" charset="0"/>
            </a:endParaRPr>
          </a:p>
          <a:p>
            <a:r>
              <a:rPr lang="zh-CN" altLang="en-US" sz="2400" b="1" dirty="0">
                <a:latin typeface="Arial" panose="020B0604020202020204" pitchFamily="34" charset="0"/>
              </a:rPr>
              <a:t>       北洋政府统治时期是中国近代化发展最快的时期，这一时期，政治上民主共和取代了君主专制，民主共和成为时代潮流；经济上民族工业持续发展并出现了短暂的繁荣，为中国革命的转型奠定了重要基础；文化上新思想传入并不断深入发展，为从根本上改造中国提供了新的思想武器；外交上收回利权的民族主义运动兴起，并取得了一定的成效。</a:t>
            </a:r>
            <a:r>
              <a:rPr lang="en-US" altLang="zh-CN" sz="2400" b="1" dirty="0">
                <a:latin typeface="Arial" panose="020B0604020202020204" pitchFamily="34" charset="0"/>
              </a:rPr>
              <a:t>2019</a:t>
            </a:r>
            <a:r>
              <a:rPr lang="zh-CN" altLang="en-US" sz="2400" b="1" dirty="0">
                <a:latin typeface="Arial" panose="020B0604020202020204" pitchFamily="34" charset="0"/>
              </a:rPr>
              <a:t>年高考备考复习时，建议围绕上述四个方面的内容展开，提高复习的针对性。       </a:t>
            </a:r>
            <a:endParaRPr lang="zh-CN" altLang="en-US" sz="2400" b="1" dirty="0">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59457" y="2888773"/>
            <a:ext cx="4608512" cy="481299"/>
          </a:xfrm>
        </p:spPr>
        <p:txBody>
          <a:bodyPr>
            <a:normAutofit fontScale="90000"/>
            <a:scene3d>
              <a:camera prst="orthographicFront"/>
              <a:lightRig rig="threePt" dir="t"/>
            </a:scene3d>
          </a:bodyPr>
          <a:p>
            <a:r>
              <a:rPr lang="zh-CN" altLang="en-US" sz="3600" b="1">
                <a:solidFill>
                  <a:schemeClr val="tx1"/>
                </a:solidFill>
                <a:effectLst>
                  <a:outerShdw blurRad="38100" dist="19050" dir="2700000" algn="tl" rotWithShape="0">
                    <a:schemeClr val="dk1">
                      <a:alpha val="40000"/>
                    </a:schemeClr>
                  </a:outerShdw>
                </a:effectLst>
              </a:rPr>
              <a:t>（</a:t>
            </a:r>
            <a:r>
              <a:rPr lang="en-US" altLang="zh-CN" sz="3600" b="1">
                <a:solidFill>
                  <a:schemeClr val="tx1"/>
                </a:solidFill>
                <a:effectLst>
                  <a:outerShdw blurRad="38100" dist="19050" dir="2700000" algn="tl" rotWithShape="0">
                    <a:schemeClr val="dk1">
                      <a:alpha val="40000"/>
                    </a:schemeClr>
                  </a:outerShdw>
                </a:effectLst>
              </a:rPr>
              <a:t>7</a:t>
            </a:r>
            <a:r>
              <a:rPr lang="zh-CN" altLang="en-US" sz="3600" b="1">
                <a:solidFill>
                  <a:schemeClr val="tx1"/>
                </a:solidFill>
                <a:effectLst>
                  <a:outerShdw blurRad="38100" dist="19050" dir="2700000" algn="tl" rotWithShape="0">
                    <a:schemeClr val="dk1">
                      <a:alpha val="40000"/>
                    </a:schemeClr>
                  </a:outerShdw>
                </a:effectLst>
              </a:rPr>
              <a:t>）国民政府时期</a:t>
            </a:r>
            <a:endParaRPr lang="zh-CN" altLang="en-US" sz="36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1"/>
          <p:cNvSpPr txBox="1"/>
          <p:nvPr/>
        </p:nvSpPr>
        <p:spPr>
          <a:xfrm>
            <a:off x="116205" y="774383"/>
            <a:ext cx="8912225" cy="5939155"/>
          </a:xfrm>
          <a:prstGeom prst="rect">
            <a:avLst/>
          </a:prstGeom>
          <a:noFill/>
          <a:ln w="9525">
            <a:noFill/>
          </a:ln>
        </p:spPr>
        <p:txBody>
          <a:bodyPr>
            <a:spAutoFit/>
          </a:bodyPr>
          <a:p>
            <a:pPr algn="l"/>
            <a:r>
              <a:rPr lang="zh-CN" altLang="en-US" sz="2000" b="1" noProof="1" dirty="0">
                <a:solidFill>
                  <a:srgbClr val="0070C0"/>
                </a:solidFill>
                <a:latin typeface="Arial" panose="020B0604020202020204" pitchFamily="34" charset="0"/>
                <a:ea typeface="宋体" panose="02010600030101010101" pitchFamily="2" charset="-122"/>
                <a:cs typeface="+mn-cs"/>
              </a:rPr>
              <a:t>（2018全国卷Ⅰ，30）</a:t>
            </a:r>
            <a:r>
              <a:rPr lang="zh-CN" altLang="en-US" sz="2000" b="1" noProof="1" dirty="0">
                <a:latin typeface="Arial" panose="020B0604020202020204" pitchFamily="34" charset="0"/>
                <a:ea typeface="宋体" panose="02010600030101010101" pitchFamily="2" charset="-122"/>
                <a:cs typeface="+mn-cs"/>
              </a:rPr>
              <a:t>1948~1949年夏，英、法、美等国通过各自渠道同中国共产党接触，试探与将要成立的新政府建立某种形式的外交关系的可能性。中共中央考虑：不接受足以束缚手脚的条件；可以采取积极办法争取这些国家承认；也可以等一等，不急于争取这些国家的承认。这反映出</a:t>
            </a:r>
            <a:endParaRPr lang="zh-CN" altLang="en-US" sz="2000" b="1" noProof="1" dirty="0">
              <a:solidFill>
                <a:srgbClr val="FF0000"/>
              </a:solidFill>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A.中国共产党奉行独立自主的外交政策</a:t>
            </a:r>
            <a:r>
              <a:rPr lang="zh-CN" altLang="en-US" sz="2000" b="1" noProof="1" dirty="0">
                <a:solidFill>
                  <a:srgbClr val="FF0000"/>
                </a:solidFill>
                <a:latin typeface="Arial" panose="020B0604020202020204" pitchFamily="34" charset="0"/>
                <a:ea typeface="宋体" panose="02010600030101010101" pitchFamily="2" charset="-122"/>
                <a:cs typeface="+mn-cs"/>
              </a:rPr>
              <a:t> </a:t>
            </a:r>
            <a:r>
              <a:rPr lang="zh-CN" altLang="en-US" sz="2000" b="1" noProof="1" dirty="0">
                <a:solidFill>
                  <a:srgbClr val="0070C0"/>
                </a:solidFill>
                <a:latin typeface="Arial" panose="020B0604020202020204" pitchFamily="34" charset="0"/>
                <a:ea typeface="宋体" panose="02010600030101010101" pitchFamily="2" charset="-122"/>
                <a:cs typeface="+mn-cs"/>
              </a:rPr>
              <a:t>（71.1%)</a:t>
            </a:r>
            <a:endParaRPr lang="zh-CN" altLang="en-US" sz="2000" b="1" noProof="1" dirty="0">
              <a:solidFill>
                <a:srgbClr val="FF0000"/>
              </a:solidFill>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B.西方国家放弃了对国民党政权的支持</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C.中国冲破了美国的外交孤立         </a:t>
            </a:r>
            <a:endParaRPr lang="zh-CN" altLang="en-US" sz="2000" b="1" noProof="1" dirty="0">
              <a:latin typeface="Arial" panose="020B0604020202020204" pitchFamily="34" charset="0"/>
            </a:endParaRPr>
          </a:p>
          <a:p>
            <a:r>
              <a:rPr lang="zh-CN" altLang="en-US" sz="2000" b="1" noProof="1" dirty="0">
                <a:latin typeface="Arial" panose="020B0604020202020204" pitchFamily="34" charset="0"/>
                <a:ea typeface="宋体" panose="02010600030101010101" pitchFamily="2" charset="-122"/>
                <a:cs typeface="+mn-cs"/>
              </a:rPr>
              <a:t>    D.新政府不急于获取国际支持</a:t>
            </a:r>
            <a:r>
              <a:rPr lang="zh-CN" altLang="en-US" sz="2000" b="1" noProof="1" dirty="0">
                <a:solidFill>
                  <a:srgbClr val="0070C0"/>
                </a:solidFill>
                <a:latin typeface="Arial" panose="020B0604020202020204" pitchFamily="34" charset="0"/>
                <a:ea typeface="宋体" panose="02010600030101010101" pitchFamily="2" charset="-122"/>
                <a:cs typeface="+mn-cs"/>
              </a:rPr>
              <a:t>（20.9%)</a:t>
            </a:r>
            <a:endParaRPr lang="zh-CN" altLang="en-US" sz="2000" b="1" noProof="1" dirty="0">
              <a:solidFill>
                <a:srgbClr val="FF0000"/>
              </a:solidFill>
              <a:latin typeface="Arial" panose="020B0604020202020204" pitchFamily="34" charset="0"/>
            </a:endParaRPr>
          </a:p>
          <a:p>
            <a:r>
              <a:rPr lang="zh-CN" altLang="en-US" sz="2000" b="1" noProof="1" dirty="0">
                <a:solidFill>
                  <a:srgbClr val="FF0000"/>
                </a:solidFill>
                <a:latin typeface="Arial" panose="020B0604020202020204" pitchFamily="34" charset="0"/>
                <a:ea typeface="宋体" panose="02010600030101010101" pitchFamily="2" charset="-122"/>
                <a:cs typeface="+mn-cs"/>
              </a:rPr>
              <a:t>【评析】</a:t>
            </a:r>
            <a:r>
              <a:rPr lang="zh-CN" altLang="en-US" sz="2000" b="1" noProof="1" dirty="0">
                <a:solidFill>
                  <a:srgbClr val="0070C0"/>
                </a:solidFill>
                <a:latin typeface="Arial" panose="020B0604020202020204" pitchFamily="34" charset="0"/>
                <a:ea typeface="宋体" panose="02010600030101010101" pitchFamily="2" charset="-122"/>
                <a:cs typeface="+mn-cs"/>
              </a:rPr>
              <a:t>本题考查新中国的外交政策，试题以解放战争即将取得胜利前夕中共的外交策略为背景材料，考查学生从材料中获取信息并运用所学知识进行解读的能力，以及时空观念、历史解释的核心素养。</a:t>
            </a:r>
            <a:endParaRPr lang="zh-CN" altLang="en-US" sz="2000" b="1" noProof="1" dirty="0">
              <a:solidFill>
                <a:srgbClr val="0070C0"/>
              </a:solidFill>
              <a:latin typeface="Arial" panose="020B0604020202020204" pitchFamily="34" charset="0"/>
            </a:endParaRPr>
          </a:p>
          <a:p>
            <a:r>
              <a:rPr lang="zh-CN" altLang="en-US" sz="2000" b="1" noProof="1" dirty="0">
                <a:solidFill>
                  <a:srgbClr val="0070C0"/>
                </a:solidFill>
                <a:latin typeface="Arial" panose="020B0604020202020204" pitchFamily="34" charset="0"/>
                <a:ea typeface="宋体" panose="02010600030101010101" pitchFamily="2" charset="-122"/>
                <a:cs typeface="+mn-cs"/>
              </a:rPr>
              <a:t>       材料表明，面对西方国家的外交试探，中共为了防止西方国家提出“足以束缚手脚的条件”，并不急于争取西方国家的外交承认，这表明中共即将成立的新政府与西方国家建交的条件、时机、步骤等皆由自己自主决定，故A项符合题意。材料中没有西方国家放弃“对国民党政权的支持”的信息，排除B项；1949年夏，中共的新政权还没有成立，并不存在美国对新政权的外交孤立，排除C项；材料中“可以采取积极办法争取这些国家承认”，说明新政权也需要国际支持，排除D项。</a:t>
            </a:r>
            <a:endParaRPr lang="zh-CN" altLang="en-US" sz="2000" b="1" noProof="1" dirty="0">
              <a:solidFill>
                <a:srgbClr val="0070C0"/>
              </a:solidFill>
              <a:latin typeface="Arial" panose="020B0604020202020204" pitchFamily="34" charset="0"/>
            </a:endParaRPr>
          </a:p>
          <a:p>
            <a:r>
              <a:rPr lang="zh-CN" altLang="en-US" sz="2000" b="1" noProof="1" dirty="0">
                <a:solidFill>
                  <a:srgbClr val="FF0000"/>
                </a:solidFill>
                <a:latin typeface="Arial" panose="020B0604020202020204" pitchFamily="34" charset="0"/>
                <a:ea typeface="宋体" panose="02010600030101010101" pitchFamily="2" charset="-122"/>
                <a:cs typeface="+mn-cs"/>
              </a:rPr>
              <a:t>【答案】</a:t>
            </a:r>
            <a:r>
              <a:rPr lang="zh-CN" altLang="en-US" sz="2000" b="1" noProof="1" dirty="0">
                <a:solidFill>
                  <a:srgbClr val="0070C0"/>
                </a:solidFill>
                <a:latin typeface="Arial" panose="020B0604020202020204" pitchFamily="34" charset="0"/>
                <a:ea typeface="宋体" panose="02010600030101010101" pitchFamily="2" charset="-122"/>
                <a:cs typeface="+mn-cs"/>
              </a:rPr>
              <a:t>A  </a:t>
            </a:r>
            <a:r>
              <a:rPr lang="zh-CN" altLang="en-US" sz="2000" b="1" dirty="0">
                <a:solidFill>
                  <a:srgbClr val="0070C0"/>
                </a:solidFill>
                <a:latin typeface="Arial" panose="020B0604020202020204" pitchFamily="34" charset="0"/>
                <a:ea typeface="宋体" panose="02010600030101010101" pitchFamily="2" charset="-122"/>
                <a:sym typeface="+mn-ea"/>
              </a:rPr>
              <a:t>（难度0.71，区分度0.26）</a:t>
            </a:r>
            <a:endParaRPr lang="zh-CN" altLang="en-US" sz="2000" b="1" noProof="1" dirty="0">
              <a:solidFill>
                <a:srgbClr val="0070C0"/>
              </a:solidFill>
              <a:latin typeface="Arial" panose="020B0604020202020204" pitchFamily="34" charset="0"/>
              <a:ea typeface="宋体" panose="02010600030101010101" pitchFamily="2" charset="-122"/>
              <a:sym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485900" y="943610"/>
            <a:ext cx="6023610" cy="583565"/>
          </a:xfrm>
          <a:prstGeom prst="rect">
            <a:avLst/>
          </a:prstGeom>
          <a:noFill/>
          <a:ln>
            <a:noFill/>
          </a:ln>
        </p:spPr>
        <p:txBody>
          <a:bodyPr wrap="none" rtlCol="0" anchor="t">
            <a:spAutoFit/>
            <a:scene3d>
              <a:camera prst="orthographicFront"/>
              <a:lightRig rig="threePt" dir="t"/>
            </a:scene3d>
          </a:bodyPr>
          <a:p>
            <a:pPr algn="ctr"/>
            <a:r>
              <a:rPr lang="zh-CN" altLang="en-US" sz="3200" b="1">
                <a:solidFill>
                  <a:schemeClr val="tx1"/>
                </a:solidFill>
                <a:effectLst>
                  <a:outerShdw blurRad="38100" dist="19050" dir="2700000" algn="tl" rotWithShape="0">
                    <a:schemeClr val="dk1">
                      <a:alpha val="40000"/>
                    </a:schemeClr>
                  </a:outerShdw>
                </a:effectLst>
              </a:rPr>
              <a:t>国民政府时期</a:t>
            </a:r>
            <a:r>
              <a:rPr lang="en-US" altLang="zh-CN" sz="3200" b="1">
                <a:solidFill>
                  <a:schemeClr val="tx1"/>
                </a:solidFill>
                <a:effectLst>
                  <a:outerShdw blurRad="38100" dist="19050" dir="2700000" algn="tl" rotWithShape="0">
                    <a:schemeClr val="dk1">
                      <a:alpha val="40000"/>
                    </a:schemeClr>
                  </a:outerShdw>
                </a:effectLst>
              </a:rPr>
              <a:t>-</a:t>
            </a:r>
            <a:r>
              <a:rPr lang="zh-CN" altLang="en-US" sz="3200" b="1">
                <a:solidFill>
                  <a:schemeClr val="tx1"/>
                </a:solidFill>
                <a:effectLst>
                  <a:outerShdw blurRad="38100" dist="19050" dir="2700000" algn="tl" rotWithShape="0">
                    <a:schemeClr val="dk1">
                      <a:alpha val="40000"/>
                    </a:schemeClr>
                  </a:outerShdw>
                </a:effectLst>
              </a:rPr>
              <a:t>五年高考命题回顾</a:t>
            </a:r>
            <a:endParaRPr lang="zh-CN" altLang="en-US" sz="3200" b="1">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p:nvPr/>
        </p:nvGraphicFramePr>
        <p:xfrm>
          <a:off x="420688" y="1653540"/>
          <a:ext cx="8301990" cy="4806950"/>
        </p:xfrm>
        <a:graphic>
          <a:graphicData uri="http://schemas.openxmlformats.org/drawingml/2006/table">
            <a:tbl>
              <a:tblPr firstRow="1" bandRow="1">
                <a:tableStyleId>{5C22544A-7EE6-4342-B048-85BDC9FD1C3A}</a:tableStyleId>
              </a:tblPr>
              <a:tblGrid>
                <a:gridCol w="708025"/>
                <a:gridCol w="1208405"/>
                <a:gridCol w="1543377"/>
                <a:gridCol w="1950393"/>
                <a:gridCol w="1508125"/>
                <a:gridCol w="1383665"/>
              </a:tblGrid>
              <a:tr h="396240">
                <a:tc>
                  <a:txBody>
                    <a:bodyPr/>
                    <a:p>
                      <a:pPr>
                        <a:buNone/>
                      </a:pPr>
                      <a:endParaRPr lang="zh-CN" altLang="en-US" sz="2000" dirty="0"/>
                    </a:p>
                  </a:txBody>
                  <a:tcPr/>
                </a:tc>
                <a:tc>
                  <a:txBody>
                    <a:bodyPr/>
                    <a:p>
                      <a:pPr algn="ctr">
                        <a:buNone/>
                      </a:pPr>
                      <a:r>
                        <a:rPr lang="en-US" altLang="zh-CN" sz="2000" dirty="0" smtClean="0"/>
                        <a:t>2018</a:t>
                      </a:r>
                      <a:r>
                        <a:rPr lang="zh-CN" altLang="en-US" sz="2000" dirty="0" smtClean="0"/>
                        <a:t>年</a:t>
                      </a:r>
                      <a:endParaRPr lang="en-US" altLang="zh-CN" sz="2000" dirty="0"/>
                    </a:p>
                  </a:txBody>
                  <a:tcPr/>
                </a:tc>
                <a:tc>
                  <a:txBody>
                    <a:bodyPr/>
                    <a:p>
                      <a:pPr algn="ctr">
                        <a:buNone/>
                      </a:pPr>
                      <a:r>
                        <a:rPr lang="en-US" altLang="zh-CN" sz="2000" dirty="0" smtClean="0"/>
                        <a:t>2017</a:t>
                      </a:r>
                      <a:r>
                        <a:rPr lang="zh-CN" altLang="en-US" sz="2000" dirty="0" smtClean="0"/>
                        <a:t>年</a:t>
                      </a:r>
                      <a:endParaRPr lang="en-US" altLang="zh-CN" sz="2000" dirty="0"/>
                    </a:p>
                  </a:txBody>
                  <a:tcPr/>
                </a:tc>
                <a:tc>
                  <a:txBody>
                    <a:bodyPr/>
                    <a:p>
                      <a:pPr algn="ctr">
                        <a:buNone/>
                      </a:pPr>
                      <a:r>
                        <a:rPr lang="en-US" altLang="zh-CN" sz="2000" dirty="0" smtClean="0"/>
                        <a:t>2016</a:t>
                      </a:r>
                      <a:r>
                        <a:rPr lang="zh-CN" altLang="en-US" sz="2000" dirty="0" smtClean="0"/>
                        <a:t>年</a:t>
                      </a:r>
                      <a:endParaRPr lang="en-US" altLang="zh-CN" sz="2000" dirty="0"/>
                    </a:p>
                  </a:txBody>
                  <a:tcPr/>
                </a:tc>
                <a:tc>
                  <a:txBody>
                    <a:bodyPr/>
                    <a:p>
                      <a:pPr algn="ctr">
                        <a:buNone/>
                      </a:pPr>
                      <a:r>
                        <a:rPr lang="en-US" altLang="zh-CN" sz="2000" dirty="0" smtClean="0"/>
                        <a:t>2015</a:t>
                      </a:r>
                      <a:r>
                        <a:rPr lang="zh-CN" altLang="en-US" sz="2000" dirty="0" smtClean="0"/>
                        <a:t>年</a:t>
                      </a:r>
                      <a:endParaRPr lang="en-US" altLang="zh-CN" sz="2000" dirty="0"/>
                    </a:p>
                  </a:txBody>
                  <a:tcPr/>
                </a:tc>
                <a:tc>
                  <a:txBody>
                    <a:bodyPr/>
                    <a:p>
                      <a:pPr algn="ctr">
                        <a:buNone/>
                      </a:pPr>
                      <a:r>
                        <a:rPr lang="en-US" altLang="zh-CN" sz="2000" dirty="0" smtClean="0"/>
                        <a:t>2014</a:t>
                      </a:r>
                      <a:r>
                        <a:rPr lang="zh-CN" altLang="en-US" sz="2000" dirty="0" smtClean="0"/>
                        <a:t>年</a:t>
                      </a:r>
                      <a:endParaRPr lang="zh-CN" altLang="en-US" sz="2000" dirty="0"/>
                    </a:p>
                  </a:txBody>
                  <a:tcPr/>
                </a:tc>
              </a:tr>
              <a:tr h="1210310">
                <a:tc>
                  <a:txBody>
                    <a:bodyPr/>
                    <a:p>
                      <a:pPr algn="ctr">
                        <a:buNone/>
                      </a:pPr>
                      <a:endParaRPr lang="en-US" altLang="zh-CN" sz="2000" b="1">
                        <a:solidFill>
                          <a:srgbClr val="FF0000"/>
                        </a:solidFill>
                      </a:endParaRPr>
                    </a:p>
                    <a:p>
                      <a:pPr algn="ctr">
                        <a:buNone/>
                      </a:pPr>
                      <a:r>
                        <a:rPr lang="en-US" altLang="zh-CN" sz="2000" b="1">
                          <a:solidFill>
                            <a:srgbClr val="FF0000"/>
                          </a:solidFill>
                        </a:rPr>
                        <a:t>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1800" b="1" dirty="0"/>
                        <a:t>30.</a:t>
                      </a:r>
                      <a:r>
                        <a:rPr lang="zh-CN" altLang="en-US" sz="1800" b="1" dirty="0"/>
                        <a:t>解放战争胜利前夕中共的外交策略</a:t>
                      </a:r>
                      <a:endParaRPr lang="zh-CN" altLang="en-US" sz="1800" b="1" dirty="0"/>
                    </a:p>
                  </a:txBody>
                  <a:tcPr anchor="ctr" anchorCtr="0"/>
                </a:tc>
                <a:tc>
                  <a:txBody>
                    <a:bodyPr/>
                    <a:p>
                      <a:pPr>
                        <a:buNone/>
                      </a:pPr>
                      <a:r>
                        <a:rPr lang="en-US" altLang="zh-CN" sz="1800" b="1" kern="1200" dirty="0" smtClean="0">
                          <a:solidFill>
                            <a:schemeClr val="dk1"/>
                          </a:solidFill>
                          <a:latin typeface="+mn-lt"/>
                          <a:ea typeface="+mn-ea"/>
                          <a:cs typeface="+mn-cs"/>
                        </a:rPr>
                        <a:t>30.</a:t>
                      </a:r>
                      <a:r>
                        <a:rPr lang="zh-CN" altLang="zh-CN" sz="1800" b="1" kern="1200" dirty="0" smtClean="0">
                          <a:solidFill>
                            <a:schemeClr val="dk1"/>
                          </a:solidFill>
                          <a:latin typeface="+mn-lt"/>
                          <a:ea typeface="+mn-ea"/>
                          <a:cs typeface="+mn-cs"/>
                        </a:rPr>
                        <a:t>陕甘宁边区政府</a:t>
                      </a:r>
                      <a:r>
                        <a:rPr lang="zh-CN" altLang="en-US" sz="1800" b="1" kern="1200" dirty="0" smtClean="0">
                          <a:solidFill>
                            <a:schemeClr val="dk1"/>
                          </a:solidFill>
                          <a:latin typeface="+mn-lt"/>
                          <a:ea typeface="+mn-ea"/>
                          <a:cs typeface="+mn-cs"/>
                        </a:rPr>
                        <a:t>政策</a:t>
                      </a:r>
                      <a:endParaRPr lang="zh-CN" altLang="en-US" sz="1800" b="1" kern="1200" dirty="0" smtClean="0">
                        <a:solidFill>
                          <a:schemeClr val="dk1"/>
                        </a:solidFill>
                        <a:latin typeface="+mn-lt"/>
                        <a:ea typeface="+mn-ea"/>
                        <a:cs typeface="+mn-cs"/>
                      </a:endParaRPr>
                    </a:p>
                  </a:txBody>
                  <a:tcPr anchor="ctr" anchorCtr="0"/>
                </a:tc>
                <a:tc>
                  <a:txBody>
                    <a:bodyPr/>
                    <a:p>
                      <a:pPr>
                        <a:buNone/>
                      </a:pPr>
                      <a:r>
                        <a:rPr lang="en-US" altLang="zh-CN" sz="1800" b="1" dirty="0" smtClean="0"/>
                        <a:t>30.</a:t>
                      </a:r>
                      <a:r>
                        <a:rPr lang="zh-CN" altLang="zh-CN" sz="1800" b="1" kern="1200" dirty="0" smtClean="0">
                          <a:solidFill>
                            <a:schemeClr val="dk1"/>
                          </a:solidFill>
                          <a:latin typeface="+mn-lt"/>
                          <a:ea typeface="+mn-ea"/>
                          <a:cs typeface="+mn-cs"/>
                        </a:rPr>
                        <a:t>国民党颁布《抗战期间宣传名词正误表》</a:t>
                      </a:r>
                      <a:endParaRPr lang="zh-CN" altLang="zh-CN" sz="1800" b="1" kern="1200" dirty="0" smtClean="0">
                        <a:solidFill>
                          <a:schemeClr val="dk1"/>
                        </a:solidFill>
                        <a:latin typeface="+mn-lt"/>
                        <a:ea typeface="+mn-ea"/>
                        <a:cs typeface="+mn-cs"/>
                      </a:endParaRPr>
                    </a:p>
                  </a:txBody>
                  <a:tcPr anchor="ctr" anchorCtr="0"/>
                </a:tc>
                <a:tc>
                  <a:txBody>
                    <a:bodyPr/>
                    <a:p>
                      <a:pPr>
                        <a:buNone/>
                      </a:pPr>
                      <a:r>
                        <a:rPr lang="en-US" altLang="zh-CN" sz="1800" b="1" dirty="0" smtClean="0"/>
                        <a:t>30.</a:t>
                      </a:r>
                      <a:r>
                        <a:rPr lang="en-US" altLang="zh-CN" sz="1800" b="1" kern="1200" dirty="0" smtClean="0">
                          <a:solidFill>
                            <a:schemeClr val="dk1"/>
                          </a:solidFill>
                          <a:latin typeface="+mn-lt"/>
                          <a:ea typeface="+mn-ea"/>
                          <a:cs typeface="+mn-cs"/>
                        </a:rPr>
                        <a:t> 1933-1937</a:t>
                      </a:r>
                      <a:r>
                        <a:rPr lang="zh-CN" altLang="zh-CN" sz="1800" b="1" kern="1200" dirty="0" smtClean="0">
                          <a:solidFill>
                            <a:schemeClr val="dk1"/>
                          </a:solidFill>
                          <a:latin typeface="+mn-lt"/>
                          <a:ea typeface="+mn-ea"/>
                          <a:cs typeface="+mn-cs"/>
                        </a:rPr>
                        <a:t>年，国民政府</a:t>
                      </a:r>
                      <a:r>
                        <a:rPr lang="zh-CN" altLang="en-US" sz="1800" b="1" kern="1200" dirty="0" smtClean="0">
                          <a:solidFill>
                            <a:schemeClr val="dk1"/>
                          </a:solidFill>
                          <a:latin typeface="+mn-lt"/>
                          <a:ea typeface="+mn-ea"/>
                          <a:cs typeface="+mn-cs"/>
                        </a:rPr>
                        <a:t>修筑军事要塞</a:t>
                      </a:r>
                      <a:endParaRPr lang="zh-CN" altLang="en-US" sz="1800" b="1" kern="1200" dirty="0" smtClean="0">
                        <a:solidFill>
                          <a:schemeClr val="dk1"/>
                        </a:solidFill>
                        <a:latin typeface="+mn-lt"/>
                        <a:ea typeface="+mn-ea"/>
                        <a:cs typeface="+mn-cs"/>
                      </a:endParaRPr>
                    </a:p>
                  </a:txBody>
                  <a:tcPr anchor="ctr" anchorCtr="0"/>
                </a:tc>
                <a:tc>
                  <a:txBody>
                    <a:bodyPr/>
                    <a:p>
                      <a:pPr>
                        <a:buNone/>
                      </a:pPr>
                      <a:endParaRPr lang="zh-CN" altLang="en-US" sz="1800" b="1" dirty="0"/>
                    </a:p>
                  </a:txBody>
                  <a:tcPr anchor="ctr" anchorCtr="0"/>
                </a:tc>
              </a:tr>
              <a:tr h="1315720">
                <a:tc>
                  <a:txBody>
                    <a:bodyPr/>
                    <a:p>
                      <a:pPr algn="ctr">
                        <a:buNone/>
                      </a:pPr>
                      <a:endParaRPr lang="en-US" altLang="zh-CN" sz="2000" b="1">
                        <a:solidFill>
                          <a:srgbClr val="FF0000"/>
                        </a:solidFill>
                      </a:endParaRPr>
                    </a:p>
                    <a:p>
                      <a:pPr algn="ctr">
                        <a:buNone/>
                      </a:pPr>
                      <a:endParaRPr lang="en-US" altLang="zh-CN" sz="2000" b="1">
                        <a:solidFill>
                          <a:srgbClr val="FF0000"/>
                        </a:solidFill>
                      </a:endParaRPr>
                    </a:p>
                    <a:p>
                      <a:pPr algn="ctr">
                        <a:buNone/>
                      </a:pPr>
                      <a:r>
                        <a:rPr lang="en-US" altLang="zh-CN" sz="2000" b="1">
                          <a:solidFill>
                            <a:srgbClr val="FF0000"/>
                          </a:solidFill>
                        </a:rPr>
                        <a:t>II</a:t>
                      </a:r>
                      <a:r>
                        <a:rPr lang="zh-CN" altLang="en-US" sz="2000" b="1">
                          <a:solidFill>
                            <a:srgbClr val="FF0000"/>
                          </a:solidFill>
                        </a:rPr>
                        <a:t>卷</a:t>
                      </a:r>
                      <a:endParaRPr lang="zh-CN" altLang="en-US" sz="2000" b="1">
                        <a:solidFill>
                          <a:srgbClr val="FF0000"/>
                        </a:solidFill>
                      </a:endParaRPr>
                    </a:p>
                  </a:txBody>
                  <a:tcPr/>
                </a:tc>
                <a:tc>
                  <a:txBody>
                    <a:bodyPr/>
                    <a:p>
                      <a:pPr>
                        <a:buNone/>
                      </a:pPr>
                      <a:r>
                        <a:rPr lang="en-US" altLang="zh-CN" sz="1800" b="1" dirty="0"/>
                        <a:t>30.</a:t>
                      </a:r>
                      <a:r>
                        <a:rPr lang="zh-CN" altLang="en-US" sz="1800" b="1" dirty="0"/>
                        <a:t>抗日根据地统一战线政策的作用</a:t>
                      </a:r>
                      <a:endParaRPr lang="zh-CN" altLang="en-US" sz="1800" b="1" dirty="0"/>
                    </a:p>
                  </a:txBody>
                  <a:tcPr anchor="ctr" anchorCtr="0"/>
                </a:tc>
                <a:tc>
                  <a:txBody>
                    <a:bodyPr/>
                    <a:p>
                      <a:pPr>
                        <a:buNone/>
                      </a:pPr>
                      <a:r>
                        <a:rPr lang="en-US" altLang="zh-CN" sz="1800" b="1" dirty="0" smtClean="0"/>
                        <a:t>30.</a:t>
                      </a:r>
                      <a:r>
                        <a:rPr lang="zh-CN" altLang="zh-CN" sz="1800" b="1" kern="1200" dirty="0" smtClean="0">
                          <a:solidFill>
                            <a:schemeClr val="dk1"/>
                          </a:solidFill>
                          <a:latin typeface="+mn-lt"/>
                          <a:ea typeface="+mn-ea"/>
                          <a:cs typeface="+mn-cs"/>
                        </a:rPr>
                        <a:t>抗战胜利后山东根据地</a:t>
                      </a:r>
                      <a:r>
                        <a:rPr lang="zh-CN" altLang="en-US" sz="1800" b="1" kern="1200" dirty="0" smtClean="0">
                          <a:solidFill>
                            <a:schemeClr val="dk1"/>
                          </a:solidFill>
                          <a:latin typeface="+mn-lt"/>
                          <a:ea typeface="+mn-ea"/>
                          <a:cs typeface="+mn-cs"/>
                        </a:rPr>
                        <a:t>党的建设</a:t>
                      </a:r>
                      <a:endParaRPr lang="zh-CN" altLang="en-US" sz="1800" b="1" kern="1200" dirty="0" smtClean="0">
                        <a:solidFill>
                          <a:schemeClr val="dk1"/>
                        </a:solidFill>
                        <a:latin typeface="+mn-lt"/>
                        <a:ea typeface="+mn-ea"/>
                        <a:cs typeface="+mn-cs"/>
                      </a:endParaRPr>
                    </a:p>
                  </a:txBody>
                  <a:tcPr anchor="ctr" anchorCtr="0"/>
                </a:tc>
                <a:tc>
                  <a:txBody>
                    <a:bodyPr/>
                    <a:p>
                      <a:pPr>
                        <a:buNone/>
                      </a:pPr>
                      <a:r>
                        <a:rPr lang="en-US" altLang="zh-CN" sz="1800" b="1" dirty="0" smtClean="0"/>
                        <a:t>29.</a:t>
                      </a:r>
                      <a:r>
                        <a:rPr lang="zh-CN" altLang="zh-CN" sz="1800" b="1" kern="1200" dirty="0" smtClean="0">
                          <a:solidFill>
                            <a:schemeClr val="dk1"/>
                          </a:solidFill>
                          <a:latin typeface="+mn-lt"/>
                          <a:ea typeface="+mn-ea"/>
                          <a:cs typeface="+mn-cs"/>
                        </a:rPr>
                        <a:t>鄂豫皖根据地</a:t>
                      </a:r>
                      <a:r>
                        <a:rPr lang="zh-CN" altLang="en-US" sz="1800" b="1" kern="1200" dirty="0" smtClean="0">
                          <a:solidFill>
                            <a:schemeClr val="dk1"/>
                          </a:solidFill>
                          <a:latin typeface="+mn-lt"/>
                          <a:ea typeface="+mn-ea"/>
                          <a:cs typeface="+mn-cs"/>
                        </a:rPr>
                        <a:t>粮食增产原因</a:t>
                      </a:r>
                      <a:endParaRPr lang="en-US" altLang="zh-CN" sz="1800" b="1" kern="1200" dirty="0" smtClean="0">
                        <a:solidFill>
                          <a:schemeClr val="dk1"/>
                        </a:solidFill>
                        <a:latin typeface="+mn-lt"/>
                        <a:ea typeface="+mn-ea"/>
                        <a:cs typeface="+mn-cs"/>
                      </a:endParaRPr>
                    </a:p>
                    <a:p>
                      <a:pPr>
                        <a:buNone/>
                      </a:pPr>
                      <a:r>
                        <a:rPr lang="en-US" altLang="zh-CN" sz="1800" b="1" kern="1200" dirty="0" smtClean="0">
                          <a:solidFill>
                            <a:schemeClr val="dk1"/>
                          </a:solidFill>
                          <a:latin typeface="+mn-lt"/>
                          <a:ea typeface="+mn-ea"/>
                          <a:cs typeface="+mn-cs"/>
                        </a:rPr>
                        <a:t>30.</a:t>
                      </a:r>
                      <a:r>
                        <a:rPr lang="zh-CN" altLang="zh-CN" sz="1800" b="1" kern="1200" dirty="0" smtClean="0">
                          <a:solidFill>
                            <a:schemeClr val="dk1"/>
                          </a:solidFill>
                          <a:latin typeface="+mn-lt"/>
                          <a:ea typeface="+mn-ea"/>
                          <a:cs typeface="+mn-cs"/>
                        </a:rPr>
                        <a:t>抗战后国民政府</a:t>
                      </a:r>
                      <a:r>
                        <a:rPr lang="zh-CN" altLang="en-US" sz="1800" b="1" kern="1200" dirty="0" smtClean="0">
                          <a:solidFill>
                            <a:schemeClr val="dk1"/>
                          </a:solidFill>
                          <a:latin typeface="+mn-lt"/>
                          <a:ea typeface="+mn-ea"/>
                          <a:cs typeface="+mn-cs"/>
                        </a:rPr>
                        <a:t>接收</a:t>
                      </a:r>
                      <a:r>
                        <a:rPr lang="zh-CN" altLang="zh-CN" sz="1800" b="1" kern="1200" dirty="0" smtClean="0">
                          <a:solidFill>
                            <a:schemeClr val="dk1"/>
                          </a:solidFill>
                          <a:latin typeface="+mn-lt"/>
                          <a:ea typeface="+mn-ea"/>
                          <a:cs typeface="+mn-cs"/>
                        </a:rPr>
                        <a:t>日伪</a:t>
                      </a:r>
                      <a:r>
                        <a:rPr lang="zh-CN" altLang="en-US" sz="1800" b="1" kern="1200" dirty="0" smtClean="0">
                          <a:solidFill>
                            <a:schemeClr val="dk1"/>
                          </a:solidFill>
                          <a:latin typeface="+mn-lt"/>
                          <a:ea typeface="+mn-ea"/>
                          <a:cs typeface="+mn-cs"/>
                        </a:rPr>
                        <a:t>纱厂</a:t>
                      </a:r>
                      <a:r>
                        <a:rPr lang="zh-CN" altLang="zh-CN" sz="1800" b="1" kern="1200" dirty="0" smtClean="0">
                          <a:solidFill>
                            <a:schemeClr val="dk1"/>
                          </a:solidFill>
                          <a:latin typeface="+mn-lt"/>
                          <a:ea typeface="+mn-ea"/>
                          <a:cs typeface="+mn-cs"/>
                        </a:rPr>
                        <a:t>成立中纺公司</a:t>
                      </a:r>
                      <a:endParaRPr lang="zh-CN" altLang="zh-CN" sz="1800" b="1" kern="1200" dirty="0" smtClean="0">
                        <a:solidFill>
                          <a:schemeClr val="dk1"/>
                        </a:solidFill>
                        <a:latin typeface="+mn-lt"/>
                        <a:ea typeface="+mn-ea"/>
                        <a:cs typeface="+mn-cs"/>
                      </a:endParaRPr>
                    </a:p>
                  </a:txBody>
                  <a:tcPr anchor="ctr" anchorCtr="0"/>
                </a:tc>
                <a:tc>
                  <a:txBody>
                    <a:bodyPr/>
                    <a:p>
                      <a:pPr>
                        <a:buNone/>
                      </a:pPr>
                      <a:r>
                        <a:rPr lang="en-US" altLang="zh-CN" sz="1800" b="1" kern="1200" dirty="0" smtClean="0">
                          <a:solidFill>
                            <a:schemeClr val="dk1"/>
                          </a:solidFill>
                          <a:latin typeface="+mn-lt"/>
                          <a:ea typeface="+mn-ea"/>
                          <a:cs typeface="+mn-cs"/>
                        </a:rPr>
                        <a:t>30.</a:t>
                      </a:r>
                      <a:r>
                        <a:rPr lang="zh-CN" altLang="zh-CN" sz="1800" b="1" kern="1200" dirty="0" smtClean="0">
                          <a:solidFill>
                            <a:schemeClr val="dk1"/>
                          </a:solidFill>
                          <a:latin typeface="+mn-lt"/>
                          <a:ea typeface="+mn-ea"/>
                          <a:cs typeface="+mn-cs"/>
                        </a:rPr>
                        <a:t>日本侵略者发行“联银券”</a:t>
                      </a:r>
                      <a:r>
                        <a:rPr lang="zh-CN" altLang="en-US" sz="1800" b="1" kern="1200" dirty="0" smtClean="0">
                          <a:solidFill>
                            <a:schemeClr val="dk1"/>
                          </a:solidFill>
                          <a:latin typeface="+mn-lt"/>
                          <a:ea typeface="+mn-ea"/>
                          <a:cs typeface="+mn-cs"/>
                        </a:rPr>
                        <a:t>等伪币的目的</a:t>
                      </a:r>
                      <a:endParaRPr lang="zh-CN" altLang="en-US" sz="1800" b="1" kern="1200" dirty="0" smtClean="0">
                        <a:solidFill>
                          <a:schemeClr val="dk1"/>
                        </a:solidFill>
                        <a:latin typeface="+mn-lt"/>
                        <a:ea typeface="+mn-ea"/>
                        <a:cs typeface="+mn-cs"/>
                      </a:endParaRPr>
                    </a:p>
                  </a:txBody>
                  <a:tcPr anchor="ctr" anchorCtr="0"/>
                </a:tc>
                <a:tc>
                  <a:txBody>
                    <a:bodyPr/>
                    <a:p>
                      <a:pPr marL="0" algn="l" defTabSz="914400" rtl="0" eaLnBrk="1" latinLnBrk="0" hangingPunct="1">
                        <a:buNone/>
                      </a:pPr>
                      <a:r>
                        <a:rPr lang="en-US" altLang="zh-CN" sz="1800" b="1" kern="1200" dirty="0" smtClean="0">
                          <a:solidFill>
                            <a:schemeClr val="dk1"/>
                          </a:solidFill>
                          <a:latin typeface="+mn-lt"/>
                          <a:ea typeface="+mn-ea"/>
                          <a:cs typeface="+mn-cs"/>
                        </a:rPr>
                        <a:t>30. 1937</a:t>
                      </a:r>
                      <a:r>
                        <a:rPr lang="zh-CN" altLang="zh-CN" sz="1800" b="1" kern="1200" dirty="0" smtClean="0">
                          <a:solidFill>
                            <a:schemeClr val="dk1"/>
                          </a:solidFill>
                          <a:latin typeface="+mn-lt"/>
                          <a:ea typeface="+mn-ea"/>
                          <a:cs typeface="+mn-cs"/>
                        </a:rPr>
                        <a:t>年</a:t>
                      </a:r>
                      <a:r>
                        <a:rPr lang="en-US" altLang="zh-CN" sz="1800" b="1" kern="1200" dirty="0" smtClean="0">
                          <a:solidFill>
                            <a:schemeClr val="dk1"/>
                          </a:solidFill>
                          <a:latin typeface="+mn-lt"/>
                          <a:ea typeface="+mn-ea"/>
                          <a:cs typeface="+mn-cs"/>
                        </a:rPr>
                        <a:t>11</a:t>
                      </a:r>
                      <a:r>
                        <a:rPr lang="zh-CN" altLang="zh-CN" sz="1800" b="1" kern="1200" dirty="0" smtClean="0">
                          <a:solidFill>
                            <a:schemeClr val="dk1"/>
                          </a:solidFill>
                          <a:latin typeface="+mn-lt"/>
                          <a:ea typeface="+mn-ea"/>
                          <a:cs typeface="+mn-cs"/>
                        </a:rPr>
                        <a:t>月，中国代表顾维钧</a:t>
                      </a:r>
                      <a:r>
                        <a:rPr lang="zh-CN" altLang="en-US" sz="1800" b="1" kern="1200" dirty="0" smtClean="0">
                          <a:solidFill>
                            <a:schemeClr val="dk1"/>
                          </a:solidFill>
                          <a:latin typeface="+mn-lt"/>
                          <a:ea typeface="+mn-ea"/>
                          <a:cs typeface="+mn-cs"/>
                        </a:rPr>
                        <a:t>呼吁各国维护</a:t>
                      </a:r>
                      <a:r>
                        <a:rPr lang="zh-CN" altLang="zh-CN" sz="1800" b="1" kern="1200" dirty="0" smtClean="0">
                          <a:solidFill>
                            <a:schemeClr val="dk1"/>
                          </a:solidFill>
                          <a:latin typeface="+mn-lt"/>
                          <a:ea typeface="+mn-ea"/>
                          <a:cs typeface="+mn-cs"/>
                        </a:rPr>
                        <a:t>远东和平</a:t>
                      </a:r>
                      <a:endParaRPr lang="zh-CN" altLang="zh-CN" sz="1800" b="1" kern="1200" dirty="0" smtClean="0">
                        <a:solidFill>
                          <a:schemeClr val="dk1"/>
                        </a:solidFill>
                        <a:latin typeface="+mn-lt"/>
                        <a:ea typeface="+mn-ea"/>
                        <a:cs typeface="+mn-cs"/>
                      </a:endParaRPr>
                    </a:p>
                  </a:txBody>
                  <a:tcPr anchor="ctr" anchorCtr="0"/>
                </a:tc>
              </a:tr>
              <a:tr h="1315720">
                <a:tc>
                  <a:txBody>
                    <a:bodyPr/>
                    <a:p>
                      <a:pPr algn="ctr">
                        <a:buNone/>
                      </a:pPr>
                      <a:endParaRPr lang="en-US" altLang="zh-CN" sz="2000" b="1">
                        <a:solidFill>
                          <a:srgbClr val="FF0000"/>
                        </a:solidFill>
                      </a:endParaRPr>
                    </a:p>
                    <a:p>
                      <a:pPr algn="ctr">
                        <a:buNone/>
                      </a:pPr>
                      <a:endParaRPr lang="en-US" altLang="zh-CN" sz="2000" b="1">
                        <a:solidFill>
                          <a:srgbClr val="FF0000"/>
                        </a:solidFill>
                      </a:endParaRPr>
                    </a:p>
                    <a:p>
                      <a:pPr algn="ctr">
                        <a:buNone/>
                      </a:pPr>
                      <a:r>
                        <a:rPr lang="en-US" altLang="zh-CN" sz="2000" b="1">
                          <a:solidFill>
                            <a:srgbClr val="FF0000"/>
                          </a:solidFill>
                        </a:rPr>
                        <a:t>III</a:t>
                      </a:r>
                      <a:r>
                        <a:rPr lang="zh-CN" altLang="en-US" sz="2000" b="1">
                          <a:solidFill>
                            <a:srgbClr val="FF0000"/>
                          </a:solidFill>
                        </a:rPr>
                        <a:t>卷</a:t>
                      </a:r>
                      <a:endParaRPr lang="zh-CN" altLang="en-US" sz="2000" b="1">
                        <a:solidFill>
                          <a:srgbClr val="FF0000"/>
                        </a:solidFill>
                      </a:endParaRPr>
                    </a:p>
                  </a:txBody>
                  <a:tcPr/>
                </a:tc>
                <a:tc>
                  <a:txBody>
                    <a:bodyPr/>
                    <a:p>
                      <a:pPr>
                        <a:buNone/>
                      </a:pPr>
                      <a:endParaRPr lang="zh-CN" altLang="en-US" sz="1800" b="1" dirty="0"/>
                    </a:p>
                  </a:txBody>
                  <a:tcPr anchor="ctr" anchorCtr="0"/>
                </a:tc>
                <a:tc>
                  <a:txBody>
                    <a:bodyPr/>
                    <a:p>
                      <a:pPr>
                        <a:buNone/>
                      </a:pPr>
                      <a:r>
                        <a:rPr lang="en-US" altLang="zh-CN" sz="1800" b="1" dirty="0" smtClean="0"/>
                        <a:t>29.</a:t>
                      </a:r>
                      <a:r>
                        <a:rPr lang="en-US" altLang="zh-CN" sz="1800" b="1" kern="1200" dirty="0" smtClean="0">
                          <a:solidFill>
                            <a:schemeClr val="dk1"/>
                          </a:solidFill>
                          <a:latin typeface="+mn-lt"/>
                          <a:ea typeface="+mn-ea"/>
                          <a:cs typeface="+mn-cs"/>
                        </a:rPr>
                        <a:t> 30</a:t>
                      </a:r>
                      <a:r>
                        <a:rPr lang="zh-CN" altLang="zh-CN" sz="1800" b="1" kern="1200" dirty="0" smtClean="0">
                          <a:solidFill>
                            <a:schemeClr val="dk1"/>
                          </a:solidFill>
                          <a:latin typeface="+mn-lt"/>
                          <a:ea typeface="+mn-ea"/>
                          <a:cs typeface="+mn-cs"/>
                        </a:rPr>
                        <a:t>年代上海市政府组织集体婚礼</a:t>
                      </a:r>
                      <a:endParaRPr lang="en-US" altLang="zh-CN" sz="1800" b="1" kern="1200" dirty="0" smtClean="0">
                        <a:solidFill>
                          <a:schemeClr val="dk1"/>
                        </a:solidFill>
                        <a:latin typeface="+mn-lt"/>
                        <a:ea typeface="+mn-ea"/>
                        <a:cs typeface="+mn-cs"/>
                      </a:endParaRPr>
                    </a:p>
                    <a:p>
                      <a:pPr>
                        <a:buNone/>
                      </a:pPr>
                      <a:r>
                        <a:rPr lang="en-US" altLang="zh-CN" sz="1800" b="1" kern="1200" dirty="0" smtClean="0">
                          <a:solidFill>
                            <a:schemeClr val="dk1"/>
                          </a:solidFill>
                          <a:latin typeface="+mn-lt"/>
                          <a:ea typeface="+mn-ea"/>
                          <a:cs typeface="+mn-cs"/>
                        </a:rPr>
                        <a:t>30.</a:t>
                      </a:r>
                      <a:r>
                        <a:rPr lang="zh-CN" altLang="zh-CN" sz="1800" b="1" kern="1200" dirty="0" smtClean="0">
                          <a:solidFill>
                            <a:schemeClr val="dk1"/>
                          </a:solidFill>
                          <a:latin typeface="+mn-lt"/>
                          <a:ea typeface="+mn-ea"/>
                          <a:cs typeface="+mn-cs"/>
                        </a:rPr>
                        <a:t>渡江战役时</a:t>
                      </a:r>
                      <a:r>
                        <a:rPr lang="zh-CN" altLang="en-US" sz="1800" b="1" kern="1200" dirty="0" smtClean="0">
                          <a:solidFill>
                            <a:schemeClr val="dk1"/>
                          </a:solidFill>
                          <a:latin typeface="+mn-lt"/>
                          <a:ea typeface="+mn-ea"/>
                          <a:cs typeface="+mn-cs"/>
                        </a:rPr>
                        <a:t>解放军炮击</a:t>
                      </a:r>
                      <a:r>
                        <a:rPr lang="zh-CN" altLang="zh-CN" sz="1800" b="1" kern="1200" dirty="0" smtClean="0">
                          <a:solidFill>
                            <a:schemeClr val="dk1"/>
                          </a:solidFill>
                          <a:latin typeface="+mn-lt"/>
                          <a:ea typeface="+mn-ea"/>
                          <a:cs typeface="+mn-cs"/>
                        </a:rPr>
                        <a:t>英国军舰</a:t>
                      </a:r>
                      <a:endParaRPr lang="zh-CN" altLang="zh-CN" sz="1800" b="1" kern="1200" dirty="0" smtClean="0">
                        <a:solidFill>
                          <a:schemeClr val="dk1"/>
                        </a:solidFill>
                        <a:latin typeface="+mn-lt"/>
                        <a:ea typeface="+mn-ea"/>
                        <a:cs typeface="+mn-cs"/>
                      </a:endParaRPr>
                    </a:p>
                  </a:txBody>
                  <a:tcPr anchor="ctr" anchorCtr="0"/>
                </a:tc>
                <a:tc>
                  <a:txBody>
                    <a:bodyPr/>
                    <a:p>
                      <a:pPr marL="0" algn="l" defTabSz="914400" rtl="0" eaLnBrk="1" latinLnBrk="0" hangingPunct="1">
                        <a:buNone/>
                      </a:pPr>
                      <a:r>
                        <a:rPr lang="en-US" altLang="zh-CN" sz="1800" b="1" kern="1200" dirty="0" smtClean="0">
                          <a:solidFill>
                            <a:schemeClr val="dk1"/>
                          </a:solidFill>
                          <a:latin typeface="+mn-lt"/>
                          <a:ea typeface="+mn-ea"/>
                          <a:cs typeface="+mn-cs"/>
                        </a:rPr>
                        <a:t>30. 1932</a:t>
                      </a:r>
                      <a:r>
                        <a:rPr lang="zh-CN" altLang="zh-CN" sz="1800" b="1" kern="1200" dirty="0" smtClean="0">
                          <a:solidFill>
                            <a:schemeClr val="dk1"/>
                          </a:solidFill>
                          <a:latin typeface="+mn-lt"/>
                          <a:ea typeface="+mn-ea"/>
                          <a:cs typeface="+mn-cs"/>
                        </a:rPr>
                        <a:t>年出产的</a:t>
                      </a:r>
                      <a:r>
                        <a:rPr lang="zh-CN" altLang="en-US" sz="1800" b="1" kern="1200" dirty="0" smtClean="0">
                          <a:solidFill>
                            <a:schemeClr val="dk1"/>
                          </a:solidFill>
                          <a:latin typeface="+mn-lt"/>
                          <a:ea typeface="+mn-ea"/>
                          <a:cs typeface="+mn-cs"/>
                        </a:rPr>
                        <a:t>抗敌牌</a:t>
                      </a:r>
                      <a:r>
                        <a:rPr lang="zh-CN" altLang="zh-CN" sz="1800" b="1" kern="1200" dirty="0" smtClean="0">
                          <a:solidFill>
                            <a:schemeClr val="dk1"/>
                          </a:solidFill>
                          <a:latin typeface="+mn-lt"/>
                          <a:ea typeface="+mn-ea"/>
                          <a:cs typeface="+mn-cs"/>
                        </a:rPr>
                        <a:t>火柴</a:t>
                      </a:r>
                      <a:endParaRPr lang="zh-CN" altLang="zh-CN" sz="1800" b="1" kern="1200" dirty="0" smtClean="0">
                        <a:solidFill>
                          <a:schemeClr val="dk1"/>
                        </a:solidFill>
                        <a:latin typeface="+mn-lt"/>
                        <a:ea typeface="+mn-ea"/>
                        <a:cs typeface="+mn-cs"/>
                      </a:endParaRPr>
                    </a:p>
                  </a:txBody>
                  <a:tcPr anchor="ctr" anchorCtr="0"/>
                </a:tc>
                <a:tc>
                  <a:txBody>
                    <a:bodyPr/>
                    <a:p>
                      <a:pPr>
                        <a:buNone/>
                      </a:pPr>
                      <a:endParaRPr lang="en-US" altLang="zh-CN" sz="1800" b="1" dirty="0"/>
                    </a:p>
                  </a:txBody>
                  <a:tcPr anchor="ctr" anchorCtr="0"/>
                </a:tc>
                <a:tc>
                  <a:txBody>
                    <a:bodyPr/>
                    <a:p>
                      <a:pPr>
                        <a:buNone/>
                      </a:pPr>
                      <a:endParaRPr lang="zh-CN" altLang="en-US" sz="1800" b="1" dirty="0"/>
                    </a:p>
                  </a:txBody>
                  <a:tcPr anchor="ctr" anchorCtr="0"/>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08025" y="1067435"/>
            <a:ext cx="7581900" cy="4154170"/>
          </a:xfrm>
          <a:prstGeom prst="rect">
            <a:avLst/>
          </a:prstGeom>
          <a:noFill/>
        </p:spPr>
        <p:txBody>
          <a:bodyPr wrap="square" rtlCol="0" anchor="t">
            <a:spAutoFit/>
          </a:bodyPr>
          <a:p>
            <a:r>
              <a:rPr lang="en-US" altLang="zh-CN" sz="2400" b="1" dirty="0">
                <a:latin typeface="Arial" panose="020B0604020202020204" pitchFamily="34" charset="0"/>
                <a:sym typeface="+mn-ea"/>
              </a:rPr>
              <a:t>       </a:t>
            </a:r>
            <a:r>
              <a:rPr lang="zh-CN" altLang="en-US" sz="2400" b="1" dirty="0">
                <a:latin typeface="Arial" panose="020B0604020202020204" pitchFamily="34" charset="0"/>
                <a:sym typeface="+mn-ea"/>
              </a:rPr>
              <a:t>通过分析近五年高考命题情况，可以看到国民政府统治时期高考命题，主要集中在抗日战争（抗战的准备、三支力量的主要活动及抗战对世界的贡献）、根据地的建设（革命根据地和敌后抗日根据地）和国民党的统治（政治、经济和军事措施）、新中国成立前夕的外交政策的酝酿等几个方面，命题特点是打破教材的局限，通过挖掘新材料、创设新情景，提出新问题，引导学生在巩固已有认识的基础上得出新认识。</a:t>
            </a:r>
            <a:endParaRPr lang="zh-CN" altLang="en-US" sz="2400" b="1" dirty="0">
              <a:latin typeface="Arial" panose="020B0604020202020204" pitchFamily="34" charset="0"/>
              <a:sym typeface="+mn-ea"/>
            </a:endParaRPr>
          </a:p>
          <a:p>
            <a:r>
              <a:rPr lang="zh-CN" altLang="en-US" sz="2400" b="1"/>
              <a:t>         </a:t>
            </a:r>
            <a:r>
              <a:rPr lang="en-US" altLang="zh-CN" sz="2400" b="1"/>
              <a:t>2019</a:t>
            </a:r>
            <a:r>
              <a:rPr lang="zh-CN" altLang="en-US" sz="2400" b="1"/>
              <a:t>年高考复习，要强化对革命史和抗战史的复习，突出中国新民主主义革命胜利和选择走社会主义道路的必然性，以及中共领导全国人民为此目的所做的努力。</a:t>
            </a:r>
            <a:endParaRPr lang="zh-CN" alt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52425" y="1671955"/>
            <a:ext cx="8439150" cy="4904740"/>
          </a:xfrm>
        </p:spPr>
        <p:txBody>
          <a:bodyPr>
            <a:normAutofit fontScale="90000"/>
          </a:bodyPr>
          <a:p>
            <a:pPr indent="0" fontAlgn="auto">
              <a:lnSpc>
                <a:spcPct val="130000"/>
              </a:lnSpc>
              <a:spcBef>
                <a:spcPts val="0"/>
              </a:spcBef>
            </a:pPr>
            <a:r>
              <a:rPr lang="zh-CN" altLang="en-US" sz="2800" b="1">
                <a:latin typeface="黑体" panose="02010609060101010101" pitchFamily="2" charset="-122"/>
                <a:ea typeface="黑体" panose="02010609060101010101" pitchFamily="2" charset="-122"/>
                <a:cs typeface="黑体" panose="02010609060101010101" pitchFamily="2" charset="-122"/>
              </a:rPr>
              <a:t>引导学生感悟优秀传统文化、革命文化和社会主义先进文化，增强文化认同和“四个自信”。</a:t>
            </a:r>
            <a:endParaRPr lang="zh-CN" altLang="en-US" sz="2800" b="1">
              <a:latin typeface="楷体" panose="02010609060101010101" charset="-122"/>
              <a:ea typeface="楷体" panose="02010609060101010101" charset="-122"/>
              <a:cs typeface="楷体" panose="02010609060101010101" charset="-122"/>
            </a:endParaRPr>
          </a:p>
          <a:p>
            <a:pPr indent="0" fontAlgn="auto">
              <a:lnSpc>
                <a:spcPct val="130000"/>
              </a:lnSpc>
              <a:spcBef>
                <a:spcPts val="0"/>
              </a:spcBef>
            </a:pP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en-US" altLang="zh-CN" sz="2400" b="1">
                <a:solidFill>
                  <a:srgbClr val="1B24D3"/>
                </a:solidFill>
                <a:latin typeface="楷体" panose="02010609060101010101" charset="-122"/>
                <a:ea typeface="楷体" panose="02010609060101010101" charset="-122"/>
                <a:cs typeface="楷体" panose="02010609060101010101" charset="-122"/>
              </a:rPr>
              <a:t>2018</a:t>
            </a:r>
            <a:r>
              <a:rPr lang="zh-CN" altLang="en-US" sz="2400" b="1">
                <a:solidFill>
                  <a:srgbClr val="1B24D3"/>
                </a:solidFill>
                <a:latin typeface="楷体" panose="02010609060101010101" charset="-122"/>
                <a:ea typeface="楷体" panose="02010609060101010101" charset="-122"/>
                <a:cs typeface="楷体" panose="02010609060101010101" charset="-122"/>
              </a:rPr>
              <a:t>全国</a:t>
            </a:r>
            <a:r>
              <a:rPr lang="en-US" altLang="zh-CN" sz="2400" b="1">
                <a:solidFill>
                  <a:srgbClr val="1B24D3"/>
                </a:solidFill>
                <a:latin typeface="楷体" panose="02010609060101010101" charset="-122"/>
                <a:ea typeface="楷体" panose="02010609060101010101" charset="-122"/>
                <a:cs typeface="楷体" panose="02010609060101010101" charset="-122"/>
              </a:rPr>
              <a:t>I</a:t>
            </a: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en-US" altLang="zh-CN" sz="2400" b="1">
                <a:solidFill>
                  <a:srgbClr val="1B24D3"/>
                </a:solidFill>
                <a:latin typeface="楷体" panose="02010609060101010101" charset="-122"/>
                <a:ea typeface="楷体" panose="02010609060101010101" charset="-122"/>
                <a:cs typeface="楷体" panose="02010609060101010101" charset="-122"/>
              </a:rPr>
              <a:t>24</a:t>
            </a: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《墨子》中有关于“圆”“直线”“正方形”“倍”的定义，对杠杆原理、声音传播、小孔成像等也有论述，还有机械制造方面的记载。这反映出，《墨子》</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30000"/>
              </a:lnSpc>
              <a:spcBef>
                <a:spcPts val="0"/>
              </a:spcBef>
              <a:buNone/>
            </a:pPr>
            <a:r>
              <a:rPr lang="zh-CN" altLang="en-US" sz="2400">
                <a:latin typeface="楷体" panose="02010609060101010101" charset="-122"/>
                <a:ea typeface="楷体" panose="02010609060101010101" charset="-122"/>
                <a:cs typeface="楷体" panose="02010609060101010101" charset="-122"/>
              </a:rPr>
              <a:t>   A．汇集了诸子百家的思想精华      </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30000"/>
              </a:lnSpc>
              <a:spcBef>
                <a:spcPts val="0"/>
              </a:spcBef>
              <a:buNone/>
            </a:pPr>
            <a:r>
              <a:rPr lang="zh-CN" altLang="en-US" sz="2400">
                <a:latin typeface="楷体" panose="02010609060101010101" charset="-122"/>
                <a:ea typeface="楷体" panose="02010609060101010101" charset="-122"/>
                <a:cs typeface="楷体" panose="02010609060101010101" charset="-122"/>
              </a:rPr>
              <a:t>   B．形成了完整的科学体系</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30000"/>
              </a:lnSpc>
              <a:spcBef>
                <a:spcPts val="0"/>
              </a:spcBef>
              <a:buNone/>
            </a:pPr>
            <a:r>
              <a:rPr lang="zh-CN" altLang="en-US" sz="2400">
                <a:latin typeface="楷体" panose="02010609060101010101" charset="-122"/>
                <a:ea typeface="楷体" panose="02010609060101010101" charset="-122"/>
                <a:cs typeface="楷体" panose="02010609060101010101" charset="-122"/>
              </a:rPr>
              <a:t>   C．包含了劳动人民智慧的结晶         </a:t>
            </a:r>
            <a:endParaRPr lang="zh-CN" altLang="en-US" sz="2400">
              <a:latin typeface="楷体" panose="02010609060101010101" charset="-122"/>
              <a:ea typeface="楷体" panose="02010609060101010101" charset="-122"/>
              <a:cs typeface="楷体" panose="02010609060101010101" charset="-122"/>
            </a:endParaRPr>
          </a:p>
          <a:p>
            <a:pPr marL="0" indent="0" fontAlgn="auto">
              <a:lnSpc>
                <a:spcPct val="130000"/>
              </a:lnSpc>
              <a:spcBef>
                <a:spcPts val="0"/>
              </a:spcBef>
              <a:buNone/>
            </a:pPr>
            <a:r>
              <a:rPr lang="zh-CN" altLang="en-US" sz="2400">
                <a:latin typeface="楷体" panose="02010609060101010101" charset="-122"/>
                <a:ea typeface="楷体" panose="02010609060101010101" charset="-122"/>
                <a:cs typeface="楷体" panose="02010609060101010101" charset="-122"/>
              </a:rPr>
              <a:t>   D．体现了贵族阶层的旨趣</a:t>
            </a:r>
            <a:endParaRPr lang="zh-CN" altLang="en-US" sz="240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352425" y="974090"/>
            <a:ext cx="6518910" cy="583565"/>
          </a:xfrm>
          <a:prstGeom prst="rect">
            <a:avLst/>
          </a:prstGeom>
          <a:noFill/>
          <a:ln w="9525">
            <a:noFill/>
          </a:ln>
        </p:spPr>
        <p:txBody>
          <a:bodyPr wrap="square">
            <a:spAutoFit/>
          </a:bodyPr>
          <a:p>
            <a:pPr indent="267970"/>
            <a:r>
              <a:rPr lang="en-US" sz="3200" b="1">
                <a:solidFill>
                  <a:srgbClr val="7030A0"/>
                </a:solidFill>
                <a:latin typeface="黑体" panose="02010609060101010101" pitchFamily="2" charset="-122"/>
                <a:ea typeface="黑体" panose="02010609060101010101" pitchFamily="2" charset="-122"/>
                <a:cs typeface="黑体" panose="02010609060101010101" pitchFamily="2" charset="-122"/>
              </a:rPr>
              <a:t>1</a:t>
            </a:r>
            <a:r>
              <a:rPr lang="zh-CN" sz="3200" b="1">
                <a:solidFill>
                  <a:srgbClr val="7030A0"/>
                </a:solidFill>
                <a:latin typeface="黑体" panose="02010609060101010101" pitchFamily="2" charset="-122"/>
                <a:ea typeface="黑体" panose="02010609060101010101" pitchFamily="2" charset="-122"/>
                <a:cs typeface="黑体" panose="02010609060101010101" pitchFamily="2" charset="-122"/>
              </a:rPr>
              <a:t>．聚焦立德树人，实现价值引领</a:t>
            </a:r>
            <a:endParaRPr lang="zh-CN" altLang="en-US" sz="3200" b="1">
              <a:solidFill>
                <a:srgbClr val="7030A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89685" y="2520315"/>
            <a:ext cx="5464810" cy="645160"/>
          </a:xfrm>
          <a:prstGeom prst="rect">
            <a:avLst/>
          </a:prstGeom>
          <a:noFill/>
        </p:spPr>
        <p:txBody>
          <a:bodyPr wrap="none" rtlCol="0" anchor="t">
            <a:spAutoFit/>
          </a:bodyPr>
          <a:p>
            <a:pPr algn="l"/>
            <a:r>
              <a:rPr lang="zh-CN" altLang="en-US" sz="3600" b="1">
                <a:effectLst>
                  <a:outerShdw blurRad="38100" dist="19050" dir="2700000" algn="tl" rotWithShape="0">
                    <a:schemeClr val="dk1">
                      <a:alpha val="40000"/>
                    </a:schemeClr>
                  </a:outerShdw>
                </a:effectLst>
                <a:sym typeface="+mn-ea"/>
              </a:rPr>
              <a:t>（</a:t>
            </a:r>
            <a:r>
              <a:rPr lang="en-US" altLang="zh-CN" sz="3600" b="1">
                <a:effectLst>
                  <a:outerShdw blurRad="38100" dist="19050" dir="2700000" algn="tl" rotWithShape="0">
                    <a:schemeClr val="dk1">
                      <a:alpha val="40000"/>
                    </a:schemeClr>
                  </a:outerShdw>
                </a:effectLst>
                <a:sym typeface="+mn-ea"/>
              </a:rPr>
              <a:t>8</a:t>
            </a:r>
            <a:r>
              <a:rPr lang="zh-CN" altLang="en-US" sz="3600" b="1">
                <a:effectLst>
                  <a:outerShdw blurRad="38100" dist="19050" dir="2700000" algn="tl" rotWithShape="0">
                    <a:schemeClr val="dk1">
                      <a:alpha val="40000"/>
                    </a:schemeClr>
                  </a:outerShdw>
                </a:effectLst>
                <a:sym typeface="+mn-ea"/>
              </a:rPr>
              <a:t>）中华人民共和国时期</a:t>
            </a:r>
            <a:endParaRPr lang="zh-CN" altLang="en-US" sz="3600" b="1"/>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
          <p:cNvSpPr txBox="1"/>
          <p:nvPr/>
        </p:nvSpPr>
        <p:spPr>
          <a:xfrm>
            <a:off x="282575" y="786130"/>
            <a:ext cx="8578850" cy="2676525"/>
          </a:xfrm>
          <a:prstGeom prst="rect">
            <a:avLst/>
          </a:prstGeom>
          <a:noFill/>
          <a:ln w="9525">
            <a:noFill/>
          </a:ln>
        </p:spPr>
        <p:txBody>
          <a:bodyPr>
            <a:spAutoFit/>
          </a:bodyPr>
          <a:p>
            <a:pPr algn="l"/>
            <a:r>
              <a:rPr lang="zh-CN" altLang="en-US" sz="2400" b="1" noProof="1" dirty="0">
                <a:solidFill>
                  <a:srgbClr val="0070C0"/>
                </a:solidFill>
                <a:latin typeface="Arial" panose="020B0604020202020204" pitchFamily="34" charset="0"/>
                <a:ea typeface="宋体" panose="02010600030101010101" pitchFamily="2" charset="-122"/>
                <a:cs typeface="+mn-cs"/>
              </a:rPr>
              <a:t>（2018全国卷Ⅰ，31）</a:t>
            </a:r>
            <a:r>
              <a:rPr lang="zh-CN" altLang="en-US" sz="2400" b="1" noProof="1" dirty="0">
                <a:latin typeface="Arial" panose="020B0604020202020204" pitchFamily="34" charset="0"/>
                <a:ea typeface="宋体" panose="02010600030101010101" pitchFamily="2" charset="-122"/>
                <a:cs typeface="+mn-cs"/>
              </a:rPr>
              <a:t>下图是1953年的一幅漫画，描绘了资源勘探队员来到深山，手持“邀请函”叩响山洞大门的情景。这反映了当时我国</a:t>
            </a:r>
            <a:endParaRPr lang="zh-CN" altLang="en-US" sz="2400" b="1" noProof="1" dirty="0">
              <a:latin typeface="Arial" panose="020B0604020202020204" pitchFamily="34" charset="0"/>
            </a:endParaRPr>
          </a:p>
          <a:p>
            <a:r>
              <a:rPr lang="zh-CN" altLang="en-US" sz="2400" b="1" noProof="1" dirty="0">
                <a:latin typeface="Arial" panose="020B0604020202020204" pitchFamily="34" charset="0"/>
                <a:ea typeface="宋体" panose="02010600030101010101" pitchFamily="2" charset="-122"/>
                <a:cs typeface="+mn-cs"/>
              </a:rPr>
              <a:t>A.已经初步改变工业落后局面</a:t>
            </a:r>
            <a:r>
              <a:rPr lang="zh-CN" altLang="en-US" sz="2400" b="1" noProof="1" dirty="0">
                <a:solidFill>
                  <a:srgbClr val="0070C0"/>
                </a:solidFill>
                <a:latin typeface="Arial" panose="020B0604020202020204" pitchFamily="34" charset="0"/>
                <a:ea typeface="宋体" panose="02010600030101010101" pitchFamily="2" charset="-122"/>
                <a:cs typeface="+mn-cs"/>
              </a:rPr>
              <a:t>（7.9%）</a:t>
            </a:r>
            <a:endParaRPr lang="zh-CN" altLang="en-US" sz="2400" b="1" noProof="1" dirty="0">
              <a:solidFill>
                <a:srgbClr val="FF0000"/>
              </a:solidFill>
              <a:latin typeface="Arial" panose="020B0604020202020204" pitchFamily="34" charset="0"/>
            </a:endParaRPr>
          </a:p>
          <a:p>
            <a:r>
              <a:rPr lang="zh-CN" altLang="en-US" sz="2400" b="1" noProof="1" dirty="0">
                <a:latin typeface="Arial" panose="020B0604020202020204" pitchFamily="34" charset="0"/>
                <a:ea typeface="宋体" panose="02010600030101010101" pitchFamily="2" charset="-122"/>
                <a:cs typeface="+mn-cs"/>
              </a:rPr>
              <a:t>B.开始进行对矿产资源的开采</a:t>
            </a:r>
            <a:r>
              <a:rPr lang="zh-CN" altLang="en-US" sz="2400" b="1" noProof="1" dirty="0">
                <a:solidFill>
                  <a:srgbClr val="0070C0"/>
                </a:solidFill>
                <a:latin typeface="Arial" panose="020B0604020202020204" pitchFamily="34" charset="0"/>
                <a:ea typeface="宋体" panose="02010600030101010101" pitchFamily="2" charset="-122"/>
                <a:cs typeface="+mn-cs"/>
              </a:rPr>
              <a:t>（31%)</a:t>
            </a:r>
            <a:endParaRPr lang="zh-CN" altLang="en-US" sz="2400" b="1" noProof="1" dirty="0">
              <a:solidFill>
                <a:srgbClr val="0070C0"/>
              </a:solidFill>
              <a:latin typeface="Arial" panose="020B0604020202020204" pitchFamily="34" charset="0"/>
            </a:endParaRPr>
          </a:p>
          <a:p>
            <a:r>
              <a:rPr lang="zh-CN" altLang="en-US" sz="2400" b="1" noProof="1" dirty="0">
                <a:latin typeface="Arial" panose="020B0604020202020204" pitchFamily="34" charset="0"/>
                <a:ea typeface="宋体" panose="02010600030101010101" pitchFamily="2" charset="-122"/>
                <a:cs typeface="+mn-cs"/>
              </a:rPr>
              <a:t>C.国民经济调整任务基本完成</a:t>
            </a:r>
            <a:endParaRPr lang="zh-CN" altLang="en-US" sz="2400" b="1" noProof="1" dirty="0">
              <a:latin typeface="Arial" panose="020B0604020202020204" pitchFamily="34" charset="0"/>
            </a:endParaRPr>
          </a:p>
          <a:p>
            <a:r>
              <a:rPr lang="zh-CN" altLang="en-US" sz="2400" b="1" noProof="1" dirty="0">
                <a:latin typeface="Arial" panose="020B0604020202020204" pitchFamily="34" charset="0"/>
                <a:ea typeface="宋体" panose="02010600030101010101" pitchFamily="2" charset="-122"/>
                <a:cs typeface="+mn-cs"/>
              </a:rPr>
              <a:t>D.大规模的经济建设正在展开</a:t>
            </a:r>
            <a:r>
              <a:rPr lang="zh-CN" altLang="en-US" sz="2400" b="1" noProof="1" dirty="0">
                <a:solidFill>
                  <a:srgbClr val="0070C0"/>
                </a:solidFill>
                <a:latin typeface="Arial" panose="020B0604020202020204" pitchFamily="34" charset="0"/>
                <a:ea typeface="宋体" panose="02010600030101010101" pitchFamily="2" charset="-122"/>
                <a:cs typeface="+mn-cs"/>
              </a:rPr>
              <a:t>（55.1%)   </a:t>
            </a:r>
            <a:endParaRPr lang="zh-CN" altLang="en-US" sz="2400" b="1" noProof="1" dirty="0">
              <a:solidFill>
                <a:srgbClr val="FF0000"/>
              </a:solidFill>
              <a:latin typeface="Arial" panose="020B0604020202020204" pitchFamily="34" charset="0"/>
            </a:endParaRPr>
          </a:p>
        </p:txBody>
      </p:sp>
      <p:pic>
        <p:nvPicPr>
          <p:cNvPr id="32770" name="图片 7" descr="中学历史教学园地（www.zxls.com）——全国文章总量、访问量最大的历史教学网站。"/>
          <p:cNvPicPr>
            <a:picLocks noChangeAspect="1"/>
          </p:cNvPicPr>
          <p:nvPr/>
        </p:nvPicPr>
        <p:blipFill>
          <a:blip r:embed="rId1"/>
          <a:stretch>
            <a:fillRect/>
          </a:stretch>
        </p:blipFill>
        <p:spPr>
          <a:xfrm>
            <a:off x="5897245" y="1569720"/>
            <a:ext cx="2628900" cy="1763395"/>
          </a:xfrm>
          <a:prstGeom prst="rect">
            <a:avLst/>
          </a:prstGeom>
          <a:noFill/>
          <a:ln w="9525">
            <a:noFill/>
          </a:ln>
        </p:spPr>
      </p:pic>
      <p:sp>
        <p:nvSpPr>
          <p:cNvPr id="33793" name="文本框 1"/>
          <p:cNvSpPr txBox="1"/>
          <p:nvPr/>
        </p:nvSpPr>
        <p:spPr>
          <a:xfrm>
            <a:off x="282575" y="3611245"/>
            <a:ext cx="8446770" cy="2861310"/>
          </a:xfrm>
          <a:prstGeom prst="rect">
            <a:avLst/>
          </a:prstGeom>
          <a:noFill/>
          <a:ln w="9525">
            <a:noFill/>
          </a:ln>
        </p:spPr>
        <p:txBody>
          <a:bodyPr wrap="square" anchor="t">
            <a:spAutoFit/>
          </a:bodyPr>
          <a:p>
            <a:r>
              <a:rPr lang="zh-CN" altLang="en-US" sz="2000" b="1" dirty="0">
                <a:solidFill>
                  <a:srgbClr val="FF0000"/>
                </a:solidFill>
                <a:latin typeface="Arial" panose="020B0604020202020204" pitchFamily="34" charset="0"/>
                <a:ea typeface="宋体" panose="02010600030101010101" pitchFamily="2" charset="-122"/>
              </a:rPr>
              <a:t>【评析】</a:t>
            </a:r>
            <a:r>
              <a:rPr lang="zh-CN" altLang="en-US" sz="2000" b="1" dirty="0">
                <a:solidFill>
                  <a:srgbClr val="0070C0"/>
                </a:solidFill>
                <a:latin typeface="Arial" panose="020B0604020202020204" pitchFamily="34" charset="0"/>
                <a:ea typeface="宋体" panose="02010600030101010101" pitchFamily="2" charset="-122"/>
              </a:rPr>
              <a:t>本题考查新中国初期的经济建设，试题以“一五”计划时期的漫画为情景材料，考查学生从漫画中获取和解读有效信息的能力，以及时空观念和史料实证的核心素养。</a:t>
            </a:r>
            <a:endParaRPr lang="zh-CN" altLang="en-US" sz="2000" b="1" dirty="0">
              <a:solidFill>
                <a:srgbClr val="0070C0"/>
              </a:solidFill>
              <a:latin typeface="Arial" panose="020B0604020202020204" pitchFamily="34" charset="0"/>
              <a:ea typeface="宋体" panose="02010600030101010101" pitchFamily="2" charset="-122"/>
            </a:endParaRPr>
          </a:p>
          <a:p>
            <a:r>
              <a:rPr lang="zh-CN" altLang="en-US" sz="2000" b="1" dirty="0">
                <a:solidFill>
                  <a:srgbClr val="0070C0"/>
                </a:solidFill>
                <a:latin typeface="Arial" panose="020B0604020202020204" pitchFamily="34" charset="0"/>
                <a:ea typeface="宋体" panose="02010600030101010101" pitchFamily="2" charset="-122"/>
              </a:rPr>
              <a:t>依据题干所示的时间及漫画中的信息可知，1953年时国家进行大规模的矿产勘探；联系所学知识可知，漫画体现了“一五”计划开展后国家实施大规模工业化建设的时代主题，故D项符合题意。1957年的“一五计划”完成才初步改变中国工业落后局面，排除A项；对矿产资源的开采中国古来有之，排除B项；国民经济调整任务基本完成是在1965年，排除C项。</a:t>
            </a:r>
            <a:endParaRPr lang="zh-CN" altLang="en-US" sz="2000" b="1" dirty="0">
              <a:solidFill>
                <a:srgbClr val="0070C0"/>
              </a:solidFill>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【答案】</a:t>
            </a:r>
            <a:r>
              <a:rPr lang="zh-CN" altLang="en-US" sz="2000" b="1" dirty="0">
                <a:solidFill>
                  <a:srgbClr val="0070C0"/>
                </a:solidFill>
                <a:latin typeface="Arial" panose="020B0604020202020204" pitchFamily="34" charset="0"/>
                <a:ea typeface="宋体" panose="02010600030101010101" pitchFamily="2" charset="-122"/>
              </a:rPr>
              <a:t>D  </a:t>
            </a:r>
            <a:r>
              <a:rPr lang="zh-CN" altLang="en-US" sz="2000" b="1" dirty="0">
                <a:latin typeface="Arial" panose="020B0604020202020204" pitchFamily="34" charset="0"/>
                <a:ea typeface="宋体" panose="02010600030101010101" pitchFamily="2" charset="-122"/>
                <a:sym typeface="+mn-ea"/>
              </a:rPr>
              <a:t>（难度0.55，区分度0.53）</a:t>
            </a:r>
            <a:endParaRPr lang="zh-CN" altLang="en-US" sz="2000" b="1" noProof="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322705" y="810260"/>
            <a:ext cx="6369050" cy="521970"/>
          </a:xfrm>
          <a:prstGeom prst="rect">
            <a:avLst/>
          </a:prstGeom>
          <a:noFill/>
          <a:ln>
            <a:noFill/>
          </a:ln>
        </p:spPr>
        <p:txBody>
          <a:bodyPr wrap="none" rtlCol="0" anchor="t">
            <a:spAutoFit/>
            <a:scene3d>
              <a:camera prst="orthographicFront"/>
              <a:lightRig rig="threePt" dir="t"/>
            </a:scene3d>
          </a:bodyPr>
          <a:p>
            <a:pPr algn="ctr"/>
            <a:r>
              <a:rPr lang="zh-CN" altLang="en-US" sz="2800" b="1">
                <a:solidFill>
                  <a:schemeClr val="tx1"/>
                </a:solidFill>
                <a:effectLst>
                  <a:outerShdw blurRad="38100" dist="19050" dir="2700000" algn="tl" rotWithShape="0">
                    <a:schemeClr val="dk1">
                      <a:alpha val="40000"/>
                    </a:schemeClr>
                  </a:outerShdw>
                </a:effectLst>
              </a:rPr>
              <a:t>中华人民共和国时期</a:t>
            </a:r>
            <a:r>
              <a:rPr lang="en-US" altLang="zh-CN" sz="2800" b="1">
                <a:solidFill>
                  <a:schemeClr val="tx1"/>
                </a:solidFill>
                <a:effectLst>
                  <a:outerShdw blurRad="38100" dist="19050" dir="2700000" algn="tl" rotWithShape="0">
                    <a:schemeClr val="dk1">
                      <a:alpha val="40000"/>
                    </a:schemeClr>
                  </a:outerShdw>
                </a:effectLst>
              </a:rPr>
              <a:t>-</a:t>
            </a:r>
            <a:r>
              <a:rPr lang="zh-CN" altLang="en-US" sz="2800" b="1">
                <a:solidFill>
                  <a:schemeClr val="tx1"/>
                </a:solidFill>
                <a:effectLst>
                  <a:outerShdw blurRad="38100" dist="19050" dir="2700000" algn="tl" rotWithShape="0">
                    <a:schemeClr val="dk1">
                      <a:alpha val="40000"/>
                    </a:schemeClr>
                  </a:outerShdw>
                </a:effectLst>
              </a:rPr>
              <a:t>五年高考命题回顾</a:t>
            </a:r>
            <a:endParaRPr lang="zh-CN" altLang="en-US" sz="2800" b="1">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p:nvPr/>
        </p:nvGraphicFramePr>
        <p:xfrm>
          <a:off x="420688" y="1332230"/>
          <a:ext cx="8302625" cy="4491038"/>
        </p:xfrm>
        <a:graphic>
          <a:graphicData uri="http://schemas.openxmlformats.org/drawingml/2006/table">
            <a:tbl>
              <a:tblPr firstRow="1" bandRow="1">
                <a:tableStyleId>{5C22544A-7EE6-4342-B048-85BDC9FD1C3A}</a:tableStyleId>
              </a:tblPr>
              <a:tblGrid>
                <a:gridCol w="708025"/>
                <a:gridCol w="1520190"/>
                <a:gridCol w="1231592"/>
                <a:gridCol w="1950393"/>
                <a:gridCol w="1508125"/>
                <a:gridCol w="1383665"/>
              </a:tblGrid>
              <a:tr h="360040">
                <a:tc>
                  <a:txBody>
                    <a:bodyPr/>
                    <a:p>
                      <a:pPr algn="ctr">
                        <a:buNone/>
                      </a:pPr>
                      <a:endParaRPr lang="zh-CN" altLang="en-US" sz="2000" dirty="0"/>
                    </a:p>
                  </a:txBody>
                  <a:tcPr/>
                </a:tc>
                <a:tc>
                  <a:txBody>
                    <a:bodyPr/>
                    <a:p>
                      <a:pPr algn="ctr">
                        <a:buNone/>
                      </a:pPr>
                      <a:r>
                        <a:rPr lang="en-US" altLang="zh-CN" sz="2000" dirty="0" smtClean="0"/>
                        <a:t>2018</a:t>
                      </a:r>
                      <a:r>
                        <a:rPr lang="zh-CN" altLang="en-US" sz="2000" dirty="0" smtClean="0"/>
                        <a:t>年</a:t>
                      </a:r>
                      <a:endParaRPr lang="en-US" altLang="zh-CN" sz="2000" dirty="0"/>
                    </a:p>
                  </a:txBody>
                  <a:tcPr/>
                </a:tc>
                <a:tc>
                  <a:txBody>
                    <a:bodyPr/>
                    <a:p>
                      <a:pPr algn="ctr">
                        <a:buNone/>
                      </a:pPr>
                      <a:r>
                        <a:rPr lang="en-US" altLang="zh-CN" sz="2000" dirty="0" smtClean="0"/>
                        <a:t>2017</a:t>
                      </a:r>
                      <a:r>
                        <a:rPr lang="zh-CN" altLang="en-US" sz="2000" dirty="0" smtClean="0"/>
                        <a:t>年</a:t>
                      </a:r>
                      <a:endParaRPr lang="en-US" altLang="zh-CN" sz="2000" dirty="0"/>
                    </a:p>
                  </a:txBody>
                  <a:tcPr/>
                </a:tc>
                <a:tc>
                  <a:txBody>
                    <a:bodyPr/>
                    <a:p>
                      <a:pPr algn="ctr">
                        <a:buNone/>
                      </a:pPr>
                      <a:r>
                        <a:rPr lang="en-US" altLang="zh-CN" sz="2000" dirty="0" smtClean="0"/>
                        <a:t>2016</a:t>
                      </a:r>
                      <a:r>
                        <a:rPr lang="zh-CN" altLang="en-US" sz="2000" dirty="0" smtClean="0"/>
                        <a:t>年</a:t>
                      </a:r>
                      <a:endParaRPr lang="en-US" altLang="zh-CN" sz="2000" dirty="0"/>
                    </a:p>
                  </a:txBody>
                  <a:tcPr/>
                </a:tc>
                <a:tc>
                  <a:txBody>
                    <a:bodyPr/>
                    <a:p>
                      <a:pPr algn="ctr">
                        <a:buNone/>
                      </a:pPr>
                      <a:r>
                        <a:rPr lang="en-US" altLang="zh-CN" sz="2000" dirty="0" smtClean="0"/>
                        <a:t>2015</a:t>
                      </a:r>
                      <a:r>
                        <a:rPr lang="zh-CN" altLang="en-US" sz="2000" dirty="0" smtClean="0"/>
                        <a:t>年</a:t>
                      </a:r>
                      <a:endParaRPr lang="en-US" altLang="zh-CN" sz="2000" dirty="0"/>
                    </a:p>
                  </a:txBody>
                  <a:tcPr/>
                </a:tc>
                <a:tc>
                  <a:txBody>
                    <a:bodyPr/>
                    <a:p>
                      <a:pPr algn="ctr">
                        <a:buNone/>
                      </a:pPr>
                      <a:r>
                        <a:rPr lang="en-US" altLang="zh-CN" sz="2000" dirty="0" smtClean="0"/>
                        <a:t>2014</a:t>
                      </a:r>
                      <a:r>
                        <a:rPr lang="zh-CN" altLang="en-US" sz="2000" dirty="0" smtClean="0"/>
                        <a:t>年</a:t>
                      </a:r>
                      <a:endParaRPr lang="zh-CN" altLang="en-US" sz="2000" dirty="0"/>
                    </a:p>
                  </a:txBody>
                  <a:tcPr/>
                </a:tc>
              </a:tr>
              <a:tr h="1315720">
                <a:tc>
                  <a:txBody>
                    <a:bodyPr/>
                    <a:p>
                      <a:pPr algn="ctr">
                        <a:buNone/>
                      </a:pPr>
                      <a:r>
                        <a:rPr lang="en-US" altLang="zh-CN" sz="2000" b="1">
                          <a:solidFill>
                            <a:srgbClr val="FF0000"/>
                          </a:solidFill>
                        </a:rPr>
                        <a:t>I</a:t>
                      </a:r>
                      <a:r>
                        <a:rPr lang="zh-CN" altLang="en-US" sz="2000" b="1">
                          <a:solidFill>
                            <a:srgbClr val="FF0000"/>
                          </a:solidFill>
                        </a:rPr>
                        <a:t>卷</a:t>
                      </a:r>
                      <a:endParaRPr lang="zh-CN" altLang="en-US" sz="2000" b="1">
                        <a:solidFill>
                          <a:srgbClr val="FF0000"/>
                        </a:solidFill>
                      </a:endParaRPr>
                    </a:p>
                  </a:txBody>
                  <a:tcPr anchor="ctr" anchorCtr="0"/>
                </a:tc>
                <a:tc>
                  <a:txBody>
                    <a:bodyPr/>
                    <a:p>
                      <a:pPr>
                        <a:buNone/>
                      </a:pPr>
                      <a:r>
                        <a:rPr lang="en-US" altLang="zh-CN" sz="2000" b="1" dirty="0"/>
                        <a:t>31.</a:t>
                      </a:r>
                      <a:r>
                        <a:rPr lang="zh-CN" altLang="en-US" sz="2000" b="1" dirty="0"/>
                        <a:t>新中国初期的经济建设《深山探宝》</a:t>
                      </a:r>
                      <a:endParaRPr lang="zh-CN" altLang="en-US" sz="2000" b="1" dirty="0"/>
                    </a:p>
                  </a:txBody>
                  <a:tcPr anchor="ctr" anchorCtr="0"/>
                </a:tc>
                <a:tc>
                  <a:txBody>
                    <a:bodyPr/>
                    <a:p>
                      <a:pPr>
                        <a:buNone/>
                      </a:pPr>
                      <a:r>
                        <a:rPr lang="en-US" altLang="zh-CN" sz="1800" b="1" dirty="0" smtClean="0">
                          <a:solidFill>
                            <a:srgbClr val="1B24D3"/>
                          </a:solidFill>
                          <a:sym typeface="+mn-ea"/>
                        </a:rPr>
                        <a:t>31.</a:t>
                      </a:r>
                      <a:r>
                        <a:rPr lang="zh-CN" altLang="en-US" sz="1800" b="1" dirty="0" smtClean="0">
                          <a:solidFill>
                            <a:srgbClr val="1B24D3"/>
                          </a:solidFill>
                          <a:sym typeface="+mn-ea"/>
                        </a:rPr>
                        <a:t>借鉴罗斯福新政，</a:t>
                      </a:r>
                      <a:r>
                        <a:rPr lang="zh-CN" altLang="zh-CN" sz="1800" b="1" dirty="0" smtClean="0">
                          <a:solidFill>
                            <a:srgbClr val="1B24D3"/>
                          </a:solidFill>
                          <a:sym typeface="+mn-ea"/>
                        </a:rPr>
                        <a:t>计划与市场相结合</a:t>
                      </a:r>
                      <a:r>
                        <a:rPr lang="zh-CN" altLang="en-US" sz="1800" b="1" dirty="0" smtClean="0">
                          <a:solidFill>
                            <a:srgbClr val="1B24D3"/>
                          </a:solidFill>
                          <a:sym typeface="+mn-ea"/>
                        </a:rPr>
                        <a:t>的报告</a:t>
                      </a:r>
                      <a:endParaRPr lang="zh-CN" altLang="en-US" sz="1800" b="1" kern="1200" dirty="0" smtClean="0">
                        <a:solidFill>
                          <a:srgbClr val="1B24D3"/>
                        </a:solidFill>
                        <a:latin typeface="+mn-lt"/>
                        <a:ea typeface="+mn-ea"/>
                        <a:cs typeface="+mn-cs"/>
                        <a:sym typeface="+mn-ea"/>
                      </a:endParaRPr>
                    </a:p>
                  </a:txBody>
                  <a:tcPr anchor="ctr" anchorCtr="0"/>
                </a:tc>
                <a:tc>
                  <a:txBody>
                    <a:bodyPr/>
                    <a:p>
                      <a:pPr>
                        <a:buNone/>
                      </a:pPr>
                      <a:r>
                        <a:rPr lang="en-US" altLang="zh-CN" sz="1800" b="1" dirty="0" smtClean="0"/>
                        <a:t>31.60</a:t>
                      </a:r>
                      <a:r>
                        <a:rPr lang="zh-CN" altLang="en-US" sz="1800" b="1" dirty="0" smtClean="0"/>
                        <a:t>年代</a:t>
                      </a:r>
                      <a:r>
                        <a:rPr lang="zh-CN" altLang="zh-CN" sz="1800" b="1" kern="1200" dirty="0" smtClean="0">
                          <a:solidFill>
                            <a:schemeClr val="dk1"/>
                          </a:solidFill>
                          <a:latin typeface="+mn-lt"/>
                          <a:ea typeface="+mn-ea"/>
                          <a:cs typeface="+mn-cs"/>
                        </a:rPr>
                        <a:t>中国与西方贸易额比重</a:t>
                      </a:r>
                      <a:r>
                        <a:rPr lang="zh-CN" altLang="en-US" sz="1800" b="1" kern="1200" dirty="0" smtClean="0">
                          <a:solidFill>
                            <a:schemeClr val="dk1"/>
                          </a:solidFill>
                          <a:latin typeface="+mn-lt"/>
                          <a:ea typeface="+mn-ea"/>
                          <a:cs typeface="+mn-cs"/>
                        </a:rPr>
                        <a:t>大幅</a:t>
                      </a:r>
                      <a:r>
                        <a:rPr lang="zh-CN" altLang="zh-CN" sz="1800" b="1" kern="1200" dirty="0" smtClean="0">
                          <a:solidFill>
                            <a:schemeClr val="dk1"/>
                          </a:solidFill>
                          <a:latin typeface="+mn-lt"/>
                          <a:ea typeface="+mn-ea"/>
                          <a:cs typeface="+mn-cs"/>
                        </a:rPr>
                        <a:t>上升的外交背景</a:t>
                      </a:r>
                      <a:endParaRPr lang="zh-CN" altLang="en-US" sz="1800" b="1" dirty="0"/>
                    </a:p>
                  </a:txBody>
                  <a:tcPr anchor="ctr" anchorCtr="0"/>
                </a:tc>
                <a:tc>
                  <a:txBody>
                    <a:bodyPr/>
                    <a:p>
                      <a:pPr>
                        <a:buNone/>
                      </a:pPr>
                      <a:r>
                        <a:rPr lang="en-US" altLang="zh-CN" sz="1800" b="1" kern="1200" dirty="0" smtClean="0">
                          <a:solidFill>
                            <a:schemeClr val="dk1"/>
                          </a:solidFill>
                          <a:latin typeface="+mn-lt"/>
                          <a:ea typeface="+mn-ea"/>
                          <a:cs typeface="+mn-cs"/>
                        </a:rPr>
                        <a:t>31.</a:t>
                      </a:r>
                      <a:r>
                        <a:rPr lang="zh-CN" altLang="zh-CN" sz="1800" b="1" kern="1200" dirty="0" smtClean="0">
                          <a:solidFill>
                            <a:schemeClr val="dk1"/>
                          </a:solidFill>
                          <a:latin typeface="+mn-lt"/>
                          <a:ea typeface="+mn-ea"/>
                          <a:cs typeface="+mn-cs"/>
                        </a:rPr>
                        <a:t>一五计划期间中、美、英主要工业指标增长速度的比较</a:t>
                      </a:r>
                      <a:endParaRPr lang="zh-CN" altLang="en-US" sz="1800" b="1" dirty="0"/>
                    </a:p>
                  </a:txBody>
                  <a:tcPr anchor="ctr" anchorCtr="0"/>
                </a:tc>
                <a:tc>
                  <a:txBody>
                    <a:bodyPr/>
                    <a:p>
                      <a:pPr>
                        <a:buNone/>
                      </a:pPr>
                      <a:r>
                        <a:rPr lang="en-US" altLang="zh-CN" sz="1800" b="1" dirty="0" smtClean="0"/>
                        <a:t>31.</a:t>
                      </a:r>
                      <a:r>
                        <a:rPr lang="zh-CN" altLang="zh-CN" sz="1800" b="1" kern="1200" dirty="0" smtClean="0">
                          <a:solidFill>
                            <a:schemeClr val="dk1"/>
                          </a:solidFill>
                          <a:latin typeface="+mn-lt"/>
                          <a:ea typeface="+mn-ea"/>
                          <a:cs typeface="+mn-cs"/>
                        </a:rPr>
                        <a:t> “一五”计划期间，我国实行粮食计划供应制度</a:t>
                      </a:r>
                      <a:endParaRPr lang="zh-CN" altLang="en-US" sz="1800" b="1" dirty="0"/>
                    </a:p>
                  </a:txBody>
                  <a:tcPr anchor="ctr" anchorCtr="0"/>
                </a:tc>
              </a:tr>
              <a:tr h="1315720">
                <a:tc>
                  <a:txBody>
                    <a:bodyPr/>
                    <a:p>
                      <a:pPr algn="ctr">
                        <a:buNone/>
                      </a:pPr>
                      <a:r>
                        <a:rPr lang="en-US" altLang="zh-CN" sz="2000" b="1">
                          <a:solidFill>
                            <a:srgbClr val="FF0000"/>
                          </a:solidFill>
                        </a:rPr>
                        <a:t>II</a:t>
                      </a:r>
                      <a:r>
                        <a:rPr lang="zh-CN" altLang="en-US" sz="2000" b="1">
                          <a:solidFill>
                            <a:srgbClr val="FF0000"/>
                          </a:solidFill>
                        </a:rPr>
                        <a:t>卷</a:t>
                      </a:r>
                      <a:endParaRPr lang="zh-CN" altLang="en-US" sz="2000" b="1">
                        <a:solidFill>
                          <a:srgbClr val="FF0000"/>
                        </a:solidFill>
                      </a:endParaRPr>
                    </a:p>
                  </a:txBody>
                  <a:tcPr anchor="ctr" anchorCtr="0"/>
                </a:tc>
                <a:tc>
                  <a:txBody>
                    <a:bodyPr/>
                    <a:p>
                      <a:pPr>
                        <a:buNone/>
                      </a:pPr>
                      <a:r>
                        <a:rPr lang="en-US" altLang="zh-CN" sz="2000" b="1" dirty="0"/>
                        <a:t>31.妇女在新中国经济建设中的作用</a:t>
                      </a:r>
                      <a:endParaRPr lang="en-US" altLang="zh-CN" sz="2000" b="1" dirty="0"/>
                    </a:p>
                  </a:txBody>
                  <a:tcPr anchor="ctr" anchorCtr="0"/>
                </a:tc>
                <a:tc>
                  <a:txBody>
                    <a:bodyPr/>
                    <a:p>
                      <a:pPr>
                        <a:buNone/>
                      </a:pPr>
                      <a:r>
                        <a:rPr lang="en-US" altLang="zh-CN" sz="1800" b="1" dirty="0" smtClean="0">
                          <a:sym typeface="+mn-ea"/>
                        </a:rPr>
                        <a:t>31.</a:t>
                      </a:r>
                      <a:r>
                        <a:rPr lang="zh-CN" altLang="en-US" sz="1800" b="1" dirty="0" smtClean="0">
                          <a:sym typeface="+mn-ea"/>
                        </a:rPr>
                        <a:t>各类高校</a:t>
                      </a:r>
                      <a:r>
                        <a:rPr lang="zh-CN" altLang="zh-CN" sz="1800" b="1" dirty="0" smtClean="0">
                          <a:sym typeface="+mn-ea"/>
                        </a:rPr>
                        <a:t>入学人数</a:t>
                      </a:r>
                      <a:r>
                        <a:rPr lang="zh-CN" altLang="en-US" sz="1800" b="1" dirty="0" smtClean="0">
                          <a:sym typeface="+mn-ea"/>
                        </a:rPr>
                        <a:t>的大幅</a:t>
                      </a:r>
                      <a:r>
                        <a:rPr lang="zh-CN" altLang="zh-CN" sz="1800" b="1" dirty="0" smtClean="0">
                          <a:sym typeface="+mn-ea"/>
                        </a:rPr>
                        <a:t>增长</a:t>
                      </a:r>
                      <a:endParaRPr lang="zh-CN" altLang="en-US" sz="1800" b="1" dirty="0"/>
                    </a:p>
                  </a:txBody>
                  <a:tcPr anchor="ctr" anchorCtr="0"/>
                </a:tc>
                <a:tc>
                  <a:txBody>
                    <a:bodyPr/>
                    <a:p>
                      <a:pPr>
                        <a:buNone/>
                      </a:pPr>
                      <a:r>
                        <a:rPr lang="en-US" altLang="zh-CN" sz="1800" b="1" dirty="0" smtClean="0">
                          <a:solidFill>
                            <a:srgbClr val="1B24D3"/>
                          </a:solidFill>
                        </a:rPr>
                        <a:t>31.</a:t>
                      </a:r>
                      <a:r>
                        <a:rPr lang="zh-CN" altLang="zh-CN" sz="1800" b="1" kern="1200" dirty="0" smtClean="0">
                          <a:solidFill>
                            <a:srgbClr val="1B24D3"/>
                          </a:solidFill>
                          <a:latin typeface="+mn-lt"/>
                          <a:ea typeface="+mn-ea"/>
                          <a:cs typeface="+mn-cs"/>
                        </a:rPr>
                        <a:t> “一五”计划期间我国非生产性建设投资受到抑制</a:t>
                      </a:r>
                      <a:endParaRPr lang="zh-CN" altLang="zh-CN" sz="1800" b="1" kern="1200" dirty="0" smtClean="0">
                        <a:solidFill>
                          <a:srgbClr val="1B24D3"/>
                        </a:solidFill>
                        <a:latin typeface="+mn-lt"/>
                        <a:ea typeface="+mn-ea"/>
                        <a:cs typeface="+mn-cs"/>
                      </a:endParaRPr>
                    </a:p>
                  </a:txBody>
                  <a:tcPr anchor="ctr" anchorCtr="0"/>
                </a:tc>
                <a:tc>
                  <a:txBody>
                    <a:bodyPr/>
                    <a:p>
                      <a:pPr>
                        <a:buNone/>
                      </a:pPr>
                      <a:r>
                        <a:rPr lang="en-US" altLang="zh-CN" sz="1800" b="1" kern="1200" dirty="0" smtClean="0">
                          <a:solidFill>
                            <a:schemeClr val="dk1"/>
                          </a:solidFill>
                          <a:latin typeface="+mn-lt"/>
                          <a:ea typeface="+mn-ea"/>
                          <a:cs typeface="+mn-cs"/>
                        </a:rPr>
                        <a:t>31.1952</a:t>
                      </a:r>
                      <a:r>
                        <a:rPr lang="zh-CN" altLang="en-US" sz="1800" b="1" kern="1200" dirty="0" smtClean="0">
                          <a:solidFill>
                            <a:schemeClr val="dk1"/>
                          </a:solidFill>
                          <a:latin typeface="+mn-lt"/>
                          <a:ea typeface="+mn-ea"/>
                          <a:cs typeface="+mn-cs"/>
                        </a:rPr>
                        <a:t>年我国</a:t>
                      </a:r>
                      <a:r>
                        <a:rPr lang="zh-CN" altLang="zh-CN" sz="1800" b="1" kern="1200" dirty="0" smtClean="0">
                          <a:solidFill>
                            <a:schemeClr val="dk1"/>
                          </a:solidFill>
                          <a:latin typeface="+mn-lt"/>
                          <a:ea typeface="+mn-ea"/>
                          <a:cs typeface="+mn-cs"/>
                        </a:rPr>
                        <a:t>掀起学习俄语热潮</a:t>
                      </a:r>
                      <a:r>
                        <a:rPr lang="zh-CN" altLang="en-US" sz="1800" b="1" kern="1200" dirty="0" smtClean="0">
                          <a:solidFill>
                            <a:schemeClr val="dk1"/>
                          </a:solidFill>
                          <a:latin typeface="+mn-lt"/>
                          <a:ea typeface="+mn-ea"/>
                          <a:cs typeface="+mn-cs"/>
                        </a:rPr>
                        <a:t>的原因</a:t>
                      </a:r>
                      <a:endParaRPr lang="en-US" altLang="zh-CN" sz="1800" b="1" kern="1200" dirty="0">
                        <a:solidFill>
                          <a:schemeClr val="dk1"/>
                        </a:solidFill>
                        <a:latin typeface="+mn-lt"/>
                        <a:ea typeface="+mn-ea"/>
                        <a:cs typeface="+mn-cs"/>
                      </a:endParaRPr>
                    </a:p>
                  </a:txBody>
                  <a:tcPr anchor="ctr" anchorCtr="0"/>
                </a:tc>
                <a:tc>
                  <a:txBody>
                    <a:bodyPr/>
                    <a:p>
                      <a:pPr marL="0" algn="l" defTabSz="914400" rtl="0" eaLnBrk="1" latinLnBrk="0" hangingPunct="1">
                        <a:buNone/>
                      </a:pPr>
                      <a:r>
                        <a:rPr lang="en-US" altLang="zh-CN" sz="1800" b="1" kern="1200" dirty="0" smtClean="0">
                          <a:solidFill>
                            <a:schemeClr val="dk1"/>
                          </a:solidFill>
                          <a:latin typeface="+mn-lt"/>
                          <a:ea typeface="+mn-ea"/>
                          <a:cs typeface="+mn-cs"/>
                        </a:rPr>
                        <a:t>31. 1953</a:t>
                      </a:r>
                      <a:r>
                        <a:rPr lang="zh-CN" altLang="zh-CN" sz="1800" b="1" kern="1200" dirty="0" smtClean="0">
                          <a:solidFill>
                            <a:schemeClr val="dk1"/>
                          </a:solidFill>
                          <a:latin typeface="+mn-lt"/>
                          <a:ea typeface="+mn-ea"/>
                          <a:cs typeface="+mn-cs"/>
                        </a:rPr>
                        <a:t>年中共中央在全国实行粮食统购统销</a:t>
                      </a:r>
                      <a:endParaRPr lang="zh-CN" altLang="en-US" sz="1800" b="1" kern="1200" dirty="0">
                        <a:solidFill>
                          <a:schemeClr val="dk1"/>
                        </a:solidFill>
                        <a:latin typeface="+mn-lt"/>
                        <a:ea typeface="+mn-ea"/>
                        <a:cs typeface="+mn-cs"/>
                      </a:endParaRPr>
                    </a:p>
                  </a:txBody>
                  <a:tcPr anchor="ctr" anchorCtr="0"/>
                </a:tc>
              </a:tr>
              <a:tr h="1315720">
                <a:tc>
                  <a:txBody>
                    <a:bodyPr/>
                    <a:p>
                      <a:pPr algn="ctr">
                        <a:buNone/>
                      </a:pPr>
                      <a:r>
                        <a:rPr lang="en-US" altLang="zh-CN" sz="2000" b="1">
                          <a:solidFill>
                            <a:srgbClr val="FF0000"/>
                          </a:solidFill>
                        </a:rPr>
                        <a:t>III</a:t>
                      </a:r>
                      <a:r>
                        <a:rPr lang="zh-CN" altLang="en-US" sz="2000" b="1">
                          <a:solidFill>
                            <a:srgbClr val="FF0000"/>
                          </a:solidFill>
                        </a:rPr>
                        <a:t>卷</a:t>
                      </a:r>
                      <a:endParaRPr lang="zh-CN" altLang="en-US" sz="2000" b="1">
                        <a:solidFill>
                          <a:srgbClr val="FF0000"/>
                        </a:solidFill>
                      </a:endParaRPr>
                    </a:p>
                  </a:txBody>
                  <a:tcPr anchor="ctr" anchorCtr="0"/>
                </a:tc>
                <a:tc>
                  <a:txBody>
                    <a:bodyPr/>
                    <a:p>
                      <a:pPr>
                        <a:buNone/>
                      </a:pPr>
                      <a:r>
                        <a:rPr lang="en-US" altLang="zh-CN" sz="2000" b="1" dirty="0"/>
                        <a:t>30.新中国初期的民主法治建设</a:t>
                      </a:r>
                      <a:endParaRPr lang="en-US" altLang="zh-CN" sz="2000" b="1" dirty="0"/>
                    </a:p>
                    <a:p>
                      <a:pPr>
                        <a:buNone/>
                      </a:pPr>
                      <a:r>
                        <a:rPr lang="en-US" altLang="zh-CN" sz="2000" b="1" dirty="0">
                          <a:solidFill>
                            <a:srgbClr val="1B24D3"/>
                          </a:solidFill>
                          <a:sym typeface="+mn-ea"/>
                        </a:rPr>
                        <a:t>31.乡镇企业行业分布</a:t>
                      </a:r>
                      <a:r>
                        <a:rPr lang="zh-CN" altLang="en-US" sz="2000" b="1" dirty="0">
                          <a:solidFill>
                            <a:srgbClr val="1B24D3"/>
                          </a:solidFill>
                          <a:sym typeface="+mn-ea"/>
                        </a:rPr>
                        <a:t>变化的影响</a:t>
                      </a:r>
                      <a:endParaRPr lang="zh-CN" altLang="en-US" sz="2000" b="1" dirty="0">
                        <a:solidFill>
                          <a:srgbClr val="1B24D3"/>
                        </a:solidFill>
                        <a:sym typeface="+mn-ea"/>
                      </a:endParaRPr>
                    </a:p>
                  </a:txBody>
                  <a:tcPr anchor="ctr" anchorCtr="0"/>
                </a:tc>
                <a:tc>
                  <a:txBody>
                    <a:bodyPr/>
                    <a:p>
                      <a:pPr>
                        <a:buNone/>
                      </a:pPr>
                      <a:r>
                        <a:rPr lang="en-US" altLang="zh-CN" sz="1800" b="1" dirty="0" smtClean="0"/>
                        <a:t>31.</a:t>
                      </a:r>
                      <a:r>
                        <a:rPr lang="en-US" altLang="zh-CN" sz="1800" b="1" kern="1200" dirty="0" smtClean="0">
                          <a:solidFill>
                            <a:schemeClr val="dk1"/>
                          </a:solidFill>
                          <a:latin typeface="+mn-lt"/>
                          <a:ea typeface="+mn-ea"/>
                          <a:cs typeface="+mn-cs"/>
                        </a:rPr>
                        <a:t> 1954</a:t>
                      </a:r>
                      <a:r>
                        <a:rPr lang="zh-CN" altLang="zh-CN" sz="1800" b="1" kern="1200" dirty="0" smtClean="0">
                          <a:solidFill>
                            <a:schemeClr val="dk1"/>
                          </a:solidFill>
                          <a:latin typeface="+mn-lt"/>
                          <a:ea typeface="+mn-ea"/>
                          <a:cs typeface="+mn-cs"/>
                        </a:rPr>
                        <a:t>年某画家创作的《婆媳上冬学》</a:t>
                      </a:r>
                      <a:endParaRPr lang="en-US" altLang="zh-CN" sz="1800" b="1" dirty="0"/>
                    </a:p>
                  </a:txBody>
                  <a:tcPr anchor="ctr" anchorCtr="0"/>
                </a:tc>
                <a:tc>
                  <a:txBody>
                    <a:bodyPr/>
                    <a:p>
                      <a:pPr marL="0" algn="l" defTabSz="914400" rtl="0" eaLnBrk="1" latinLnBrk="0" hangingPunct="1">
                        <a:buNone/>
                      </a:pPr>
                      <a:r>
                        <a:rPr lang="en-US" altLang="zh-CN" sz="1800" b="1" dirty="0" smtClean="0">
                          <a:solidFill>
                            <a:srgbClr val="1B24D3"/>
                          </a:solidFill>
                          <a:sym typeface="+mn-ea"/>
                        </a:rPr>
                        <a:t>31. 1980</a:t>
                      </a:r>
                      <a:r>
                        <a:rPr lang="zh-CN" altLang="zh-CN" sz="1800" b="1" dirty="0" smtClean="0">
                          <a:solidFill>
                            <a:srgbClr val="1B24D3"/>
                          </a:solidFill>
                          <a:sym typeface="+mn-ea"/>
                        </a:rPr>
                        <a:t>年我国粮食播种面积减少</a:t>
                      </a:r>
                      <a:r>
                        <a:rPr lang="zh-CN" altLang="en-US" sz="1800" b="1" dirty="0" smtClean="0">
                          <a:solidFill>
                            <a:srgbClr val="1B24D3"/>
                          </a:solidFill>
                          <a:sym typeface="+mn-ea"/>
                        </a:rPr>
                        <a:t>但</a:t>
                      </a:r>
                      <a:r>
                        <a:rPr lang="zh-CN" altLang="zh-CN" sz="1800" b="1" dirty="0" smtClean="0">
                          <a:solidFill>
                            <a:srgbClr val="1B24D3"/>
                          </a:solidFill>
                          <a:sym typeface="+mn-ea"/>
                        </a:rPr>
                        <a:t>总产量却增加</a:t>
                      </a:r>
                      <a:r>
                        <a:rPr lang="zh-CN" altLang="en-US" sz="1800" b="1" dirty="0" smtClean="0">
                          <a:solidFill>
                            <a:srgbClr val="1B24D3"/>
                          </a:solidFill>
                          <a:sym typeface="+mn-ea"/>
                        </a:rPr>
                        <a:t>的原因</a:t>
                      </a:r>
                      <a:endParaRPr lang="zh-CN" altLang="en-US" sz="1800" b="1" kern="1200" dirty="0" smtClean="0">
                        <a:solidFill>
                          <a:srgbClr val="1B24D3"/>
                        </a:solidFill>
                        <a:latin typeface="+mn-lt"/>
                        <a:ea typeface="+mn-ea"/>
                        <a:cs typeface="+mn-cs"/>
                        <a:sym typeface="+mn-ea"/>
                      </a:endParaRPr>
                    </a:p>
                  </a:txBody>
                  <a:tcPr anchor="ctr" anchorCtr="0"/>
                </a:tc>
                <a:tc>
                  <a:txBody>
                    <a:bodyPr/>
                    <a:p>
                      <a:pPr>
                        <a:buNone/>
                      </a:pPr>
                      <a:endParaRPr lang="en-US" altLang="zh-CN" sz="1800" b="1" dirty="0"/>
                    </a:p>
                  </a:txBody>
                  <a:tcPr anchor="ctr" anchorCtr="0"/>
                </a:tc>
                <a:tc>
                  <a:txBody>
                    <a:bodyPr/>
                    <a:p>
                      <a:pPr>
                        <a:buNone/>
                      </a:pPr>
                      <a:endParaRPr lang="zh-CN" altLang="en-US" sz="1800" b="1" dirty="0"/>
                    </a:p>
                  </a:txBody>
                  <a:tcPr anchor="ctr" anchorCtr="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3"/>
          <p:cNvSpPr txBox="1"/>
          <p:nvPr/>
        </p:nvSpPr>
        <p:spPr>
          <a:xfrm>
            <a:off x="462915" y="973455"/>
            <a:ext cx="8218170" cy="6000750"/>
          </a:xfrm>
          <a:prstGeom prst="rect">
            <a:avLst/>
          </a:prstGeom>
          <a:noFill/>
          <a:ln w="9525">
            <a:noFill/>
          </a:ln>
        </p:spPr>
        <p:txBody>
          <a:bodyPr wrap="square" anchor="t">
            <a:spAutoFit/>
          </a:bodyPr>
          <a:p>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通过上表分析可知，中华人民共和国时期每年都有</a:t>
            </a:r>
            <a:r>
              <a:rPr lang="en-US" altLang="zh-CN" sz="2400" b="1" dirty="0">
                <a:latin typeface="Arial" panose="020B0604020202020204" pitchFamily="34" charset="0"/>
                <a:ea typeface="宋体" panose="02010600030101010101" pitchFamily="2" charset="-122"/>
              </a:rPr>
              <a:t>1-2</a:t>
            </a:r>
            <a:r>
              <a:rPr lang="zh-CN" altLang="en-US" sz="2400" b="1" dirty="0">
                <a:latin typeface="Arial" panose="020B0604020202020204" pitchFamily="34" charset="0"/>
                <a:ea typeface="宋体" panose="02010600030101010101" pitchFamily="2" charset="-122"/>
              </a:rPr>
              <a:t>道试题，其中</a:t>
            </a:r>
            <a:r>
              <a:rPr lang="en-US" altLang="zh-CN" sz="2400" b="1" dirty="0">
                <a:latin typeface="Arial" panose="020B0604020202020204" pitchFamily="34" charset="0"/>
                <a:ea typeface="宋体" panose="02010600030101010101" pitchFamily="2" charset="-122"/>
              </a:rPr>
              <a:t>20</a:t>
            </a:r>
            <a:r>
              <a:rPr lang="zh-CN" altLang="en-US" sz="2400" b="1" dirty="0">
                <a:latin typeface="Arial" panose="020B0604020202020204" pitchFamily="34" charset="0"/>
                <a:ea typeface="宋体" panose="02010600030101010101" pitchFamily="2" charset="-122"/>
              </a:rPr>
              <a:t>世纪</a:t>
            </a:r>
            <a:r>
              <a:rPr lang="en-US" altLang="zh-CN" sz="2400" b="1" dirty="0">
                <a:latin typeface="Arial" panose="020B0604020202020204" pitchFamily="34" charset="0"/>
                <a:ea typeface="宋体" panose="02010600030101010101" pitchFamily="2" charset="-122"/>
              </a:rPr>
              <a:t>50</a:t>
            </a:r>
            <a:r>
              <a:rPr lang="zh-CN" altLang="en-US" sz="2400" b="1" dirty="0">
                <a:latin typeface="Arial" panose="020B0604020202020204" pitchFamily="34" charset="0"/>
                <a:ea typeface="宋体" panose="02010600030101010101" pitchFamily="2" charset="-122"/>
              </a:rPr>
              <a:t>年代新中国全面建设社会主义的探索和曲折是中国现代史命题比较集中的区域。一五计划、计划经济体制的建立、中苏关系的变化及其影响、</a:t>
            </a:r>
            <a:r>
              <a:rPr lang="en-US" altLang="zh-CN" sz="2400" b="1" dirty="0">
                <a:latin typeface="Arial" panose="020B0604020202020204" pitchFamily="34" charset="0"/>
                <a:ea typeface="宋体" panose="02010600030101010101" pitchFamily="2" charset="-122"/>
              </a:rPr>
              <a:t>6</a:t>
            </a:r>
            <a:r>
              <a:rPr lang="en-US" altLang="zh-CN" sz="2400" b="1" dirty="0">
                <a:latin typeface="Arial" panose="020B0604020202020204" pitchFamily="34" charset="0"/>
              </a:rPr>
              <a:t>0</a:t>
            </a:r>
            <a:r>
              <a:rPr lang="zh-CN" altLang="en-US" sz="2400" b="1" dirty="0">
                <a:latin typeface="Arial" panose="020B0604020202020204" pitchFamily="34" charset="0"/>
                <a:ea typeface="宋体" panose="02010600030101010101" pitchFamily="2" charset="-122"/>
              </a:rPr>
              <a:t>年代初期对国民经济的调整、经济体制改革和社会主义市场经济体制的建立、现代教育的发展等等，都是命题专家比较关注的内容。</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2019</a:t>
            </a:r>
            <a:r>
              <a:rPr lang="zh-CN" altLang="en-US" sz="2400" b="1" dirty="0">
                <a:latin typeface="Arial" panose="020B0604020202020204" pitchFamily="34" charset="0"/>
                <a:ea typeface="宋体" panose="02010600030101010101" pitchFamily="2" charset="-122"/>
              </a:rPr>
              <a:t>年高考备考复习时，本阶段内容仍要充分关注。要注意以下内容：一五计划实施的背景、特点、成就、影响及原因；计划经济体制（特别是统购统销）确立的背景、作用；</a:t>
            </a:r>
            <a:r>
              <a:rPr lang="en-US" altLang="zh-CN" sz="2400" b="1" dirty="0">
                <a:latin typeface="Arial" panose="020B0604020202020204" pitchFamily="34" charset="0"/>
                <a:ea typeface="宋体" panose="02010600030101010101" pitchFamily="2" charset="-122"/>
              </a:rPr>
              <a:t>60</a:t>
            </a:r>
            <a:r>
              <a:rPr lang="zh-CN" altLang="en-US" sz="2400" b="1" dirty="0">
                <a:latin typeface="Arial" panose="020B0604020202020204" pitchFamily="34" charset="0"/>
                <a:ea typeface="宋体" panose="02010600030101010101" pitchFamily="2" charset="-122"/>
              </a:rPr>
              <a:t>年代初国民经济调整的目的、措施和历史作用；中国现代民主政治的发展、</a:t>
            </a:r>
            <a:r>
              <a:rPr lang="zh-CN" altLang="en-US" sz="2400" b="1" dirty="0">
                <a:latin typeface="Arial" panose="020B0604020202020204" pitchFamily="34" charset="0"/>
                <a:ea typeface="宋体" panose="02010600030101010101" pitchFamily="2" charset="-122"/>
                <a:sym typeface="+mn-ea"/>
              </a:rPr>
              <a:t>农村经济体制改革（包产到户、乡镇企业）、计划经济向市场经济的转变；</a:t>
            </a:r>
            <a:r>
              <a:rPr lang="zh-CN" altLang="en-US" sz="2400" b="1" dirty="0">
                <a:latin typeface="Arial" panose="020B0604020202020204" pitchFamily="34" charset="0"/>
                <a:ea typeface="宋体" panose="02010600030101010101" pitchFamily="2" charset="-122"/>
              </a:rPr>
              <a:t>还要注意这一时期的文化、教育和科技发展及成就，等等。</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       </a:t>
            </a:r>
            <a:endParaRPr lang="en-US" altLang="zh-CN" sz="2400" b="1" dirty="0">
              <a:latin typeface="Arial" panose="020B0604020202020204" pitchFamily="34" charset="0"/>
            </a:endParaRPr>
          </a:p>
          <a:p>
            <a:r>
              <a:rPr lang="zh-CN" altLang="en-US" sz="2400" b="1" dirty="0">
                <a:latin typeface="Arial" panose="020B0604020202020204" pitchFamily="34" charset="0"/>
                <a:ea typeface="宋体" panose="02010600030101010101" pitchFamily="2" charset="-122"/>
              </a:rPr>
              <a:t>        </a:t>
            </a:r>
            <a:endParaRPr lang="en-US" altLang="zh-CN" sz="2400" b="1" dirty="0">
              <a:latin typeface="Arial" panose="020B0604020202020204" pitchFamily="34" charset="0"/>
            </a:endParaRPr>
          </a:p>
          <a:p>
            <a:r>
              <a:rPr lang="zh-CN" altLang="en-US" sz="2400" b="1" dirty="0">
                <a:latin typeface="Arial" panose="020B0604020202020204" pitchFamily="34" charset="0"/>
                <a:ea typeface="宋体" panose="02010600030101010101" pitchFamily="2" charset="-122"/>
              </a:rPr>
              <a:t>        </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32405" y="2292350"/>
            <a:ext cx="3169285" cy="645160"/>
          </a:xfrm>
          <a:prstGeom prst="rect">
            <a:avLst/>
          </a:prstGeom>
          <a:noFill/>
        </p:spPr>
        <p:txBody>
          <a:bodyPr wrap="none" rtlCol="0" anchor="t">
            <a:spAutoFit/>
          </a:bodyPr>
          <a:p>
            <a:r>
              <a:rPr lang="zh-CN" altLang="en-US" sz="3600" b="1">
                <a:effectLst>
                  <a:outerShdw blurRad="38100" dist="19050" dir="2700000" algn="tl" rotWithShape="0">
                    <a:schemeClr val="dk1">
                      <a:alpha val="40000"/>
                    </a:schemeClr>
                  </a:outerShdw>
                </a:effectLst>
                <a:sym typeface="+mn-ea"/>
              </a:rPr>
              <a:t>（</a:t>
            </a:r>
            <a:r>
              <a:rPr lang="en-US" altLang="zh-CN" sz="3600" b="1">
                <a:effectLst>
                  <a:outerShdw blurRad="38100" dist="19050" dir="2700000" algn="tl" rotWithShape="0">
                    <a:schemeClr val="dk1">
                      <a:alpha val="40000"/>
                    </a:schemeClr>
                  </a:outerShdw>
                </a:effectLst>
                <a:sym typeface="+mn-ea"/>
              </a:rPr>
              <a:t>9</a:t>
            </a:r>
            <a:r>
              <a:rPr lang="zh-CN" altLang="en-US" sz="3600" b="1">
                <a:effectLst>
                  <a:outerShdw blurRad="38100" dist="19050" dir="2700000" algn="tl" rotWithShape="0">
                    <a:schemeClr val="dk1">
                      <a:alpha val="40000"/>
                    </a:schemeClr>
                  </a:outerShdw>
                </a:effectLst>
                <a:sym typeface="+mn-ea"/>
              </a:rPr>
              <a:t>）</a:t>
            </a:r>
            <a:r>
              <a:rPr lang="zh-CN" sz="3600" b="1">
                <a:effectLst>
                  <a:outerShdw blurRad="38100" dist="19050" dir="2700000" algn="tl" rotWithShape="0">
                    <a:schemeClr val="dk1">
                      <a:alpha val="40000"/>
                    </a:schemeClr>
                  </a:outerShdw>
                </a:effectLst>
                <a:sym typeface="+mn-ea"/>
              </a:rPr>
              <a:t>古代世界</a:t>
            </a:r>
            <a:endParaRPr lang="zh-CN" altLang="en-US" sz="36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99"/>
          <p:cNvSpPr txBox="1"/>
          <p:nvPr/>
        </p:nvSpPr>
        <p:spPr>
          <a:xfrm>
            <a:off x="225425" y="668338"/>
            <a:ext cx="8693150" cy="2306955"/>
          </a:xfrm>
          <a:prstGeom prst="rect">
            <a:avLst/>
          </a:prstGeom>
          <a:noFill/>
          <a:ln w="9525">
            <a:noFill/>
          </a:ln>
        </p:spPr>
        <p:txBody>
          <a:bodyPr anchor="t">
            <a:spAutoFit/>
          </a:bodyPr>
          <a:p>
            <a:pPr algn="just">
              <a:buFont typeface="Arial" panose="020B0604020202020204" pitchFamily="34" charset="0"/>
              <a:buNone/>
            </a:pPr>
            <a:r>
              <a:rPr lang="zh-CN" altLang="zh-CN" sz="2400" b="1" dirty="0">
                <a:solidFill>
                  <a:srgbClr val="0000FF"/>
                </a:solidFill>
                <a:latin typeface="黑体" panose="02010609060101010101" pitchFamily="2" charset="-122"/>
                <a:ea typeface="黑体" panose="02010609060101010101" pitchFamily="2" charset="-122"/>
              </a:rPr>
              <a:t>（2018年全国I卷，</a:t>
            </a:r>
            <a:r>
              <a:rPr lang="zh-CN" altLang="en-US" sz="2400" b="1" dirty="0">
                <a:solidFill>
                  <a:srgbClr val="0000FF"/>
                </a:solidFill>
                <a:latin typeface="黑体" panose="02010609060101010101" pitchFamily="2" charset="-122"/>
                <a:ea typeface="黑体" panose="02010609060101010101" pitchFamily="2" charset="-122"/>
              </a:rPr>
              <a:t>3</a:t>
            </a:r>
            <a:r>
              <a:rPr lang="en-US" altLang="zh-CN" sz="2400" b="1" dirty="0">
                <a:solidFill>
                  <a:srgbClr val="0000FF"/>
                </a:solidFill>
                <a:latin typeface="黑体" panose="02010609060101010101" pitchFamily="2" charset="-122"/>
                <a:ea typeface="黑体" panose="02010609060101010101" pitchFamily="2" charset="-122"/>
              </a:rPr>
              <a:t>2)</a:t>
            </a:r>
            <a:r>
              <a:rPr lang="zh-CN" altLang="zh-CN" sz="2400" b="1" dirty="0">
                <a:latin typeface="黑体" panose="02010609060101010101" pitchFamily="2" charset="-122"/>
                <a:ea typeface="黑体" panose="02010609060101010101" pitchFamily="2" charset="-122"/>
              </a:rPr>
              <a:t>古代雅典的梭伦在诗中写道：“作恶的人每每致富，而好人往往贫穷；但是，我们不愿意把我们的道德和他们的财富交换，因为道德是永远存在的，而财富每天在更换主人。”据此可知，梭伦</a:t>
            </a:r>
            <a:endParaRPr lang="zh-CN" altLang="en-US" sz="2400" b="1" dirty="0">
              <a:latin typeface="黑体" panose="02010609060101010101" pitchFamily="2" charset="-122"/>
              <a:ea typeface="黑体" panose="02010609060101010101" pitchFamily="2" charset="-122"/>
            </a:endParaRPr>
          </a:p>
          <a:p>
            <a:pPr algn="just">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．反对奴隶制度          </a:t>
            </a:r>
            <a:r>
              <a:rPr lang="en-US" altLang="zh-CN" sz="2400" b="1" dirty="0">
                <a:latin typeface="黑体" panose="02010609060101010101" pitchFamily="2" charset="-122"/>
                <a:ea typeface="黑体" panose="02010609060101010101" pitchFamily="2" charset="-122"/>
              </a:rPr>
              <a:t>B</a:t>
            </a:r>
            <a:r>
              <a:rPr lang="zh-CN" altLang="en-US" sz="2400" b="1" dirty="0">
                <a:latin typeface="黑体" panose="02010609060101010101" pitchFamily="2" charset="-122"/>
                <a:ea typeface="黑体" panose="02010609060101010101" pitchFamily="2" charset="-122"/>
              </a:rPr>
              <a:t>．主张权利平等</a:t>
            </a:r>
            <a:endParaRPr lang="zh-CN" altLang="en-US" sz="2400" b="1" dirty="0">
              <a:latin typeface="黑体" panose="02010609060101010101" pitchFamily="2" charset="-122"/>
              <a:ea typeface="黑体" panose="02010609060101010101" pitchFamily="2" charset="-122"/>
            </a:endParaRPr>
          </a:p>
          <a:p>
            <a:pPr algn="just">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C</a:t>
            </a:r>
            <a:r>
              <a:rPr lang="zh-CN" altLang="en-US" sz="2400" b="1" dirty="0">
                <a:latin typeface="黑体" panose="02010609060101010101" pitchFamily="2" charset="-122"/>
                <a:ea typeface="黑体" panose="02010609060101010101" pitchFamily="2" charset="-122"/>
              </a:rPr>
              <a:t>．抨击贫富差别          </a:t>
            </a:r>
            <a:r>
              <a:rPr lang="en-US" altLang="zh-CN" sz="2400" b="1" dirty="0">
                <a:latin typeface="黑体" panose="02010609060101010101" pitchFamily="2" charset="-122"/>
                <a:ea typeface="黑体" panose="02010609060101010101" pitchFamily="2" charset="-122"/>
              </a:rPr>
              <a:t>D</a:t>
            </a:r>
            <a:r>
              <a:rPr lang="zh-CN" altLang="en-US" sz="2400" b="1" dirty="0">
                <a:latin typeface="黑体" panose="02010609060101010101" pitchFamily="2" charset="-122"/>
                <a:ea typeface="黑体" panose="02010609060101010101" pitchFamily="2" charset="-122"/>
              </a:rPr>
              <a:t>．具有人文精神 </a:t>
            </a:r>
            <a:endParaRPr lang="zh-CN" altLang="en-US" sz="2400" b="1" dirty="0">
              <a:latin typeface="黑体" panose="02010609060101010101" pitchFamily="2" charset="-122"/>
              <a:ea typeface="黑体" panose="02010609060101010101" pitchFamily="2" charset="-122"/>
            </a:endParaRPr>
          </a:p>
        </p:txBody>
      </p:sp>
      <p:sp>
        <p:nvSpPr>
          <p:cNvPr id="14338" name="文本框 1"/>
          <p:cNvSpPr txBox="1"/>
          <p:nvPr/>
        </p:nvSpPr>
        <p:spPr>
          <a:xfrm>
            <a:off x="225425" y="2928938"/>
            <a:ext cx="8693150" cy="3478212"/>
          </a:xfrm>
          <a:prstGeom prst="rect">
            <a:avLst/>
          </a:prstGeom>
          <a:noFill/>
          <a:ln w="9525">
            <a:noFill/>
          </a:ln>
        </p:spPr>
        <p:txBody>
          <a:bodyPr anchor="t">
            <a:spAutoFit/>
          </a:bodyPr>
          <a:p>
            <a:pPr algn="just">
              <a:buFont typeface="Arial" panose="020B0604020202020204" pitchFamily="34" charset="0"/>
              <a:buNone/>
            </a:pPr>
            <a:r>
              <a:rPr lang="zh-CN" altLang="zh-CN" sz="2000" b="1" dirty="0">
                <a:solidFill>
                  <a:srgbClr val="FF0000"/>
                </a:solidFill>
                <a:latin typeface="黑体" panose="02010609060101010101" pitchFamily="2" charset="-122"/>
                <a:ea typeface="黑体" panose="02010609060101010101" pitchFamily="2" charset="-122"/>
              </a:rPr>
              <a:t>评析：</a:t>
            </a:r>
            <a:r>
              <a:rPr lang="zh-CN" altLang="en-US" sz="2000" b="1" dirty="0">
                <a:solidFill>
                  <a:schemeClr val="tx1"/>
                </a:solidFill>
                <a:latin typeface="黑体" panose="02010609060101010101" pitchFamily="2" charset="-122"/>
                <a:ea typeface="黑体" panose="02010609060101010101" pitchFamily="2" charset="-122"/>
              </a:rPr>
              <a:t>本题考查西方人文精神的起源，试题以梭伦的诗作为基本史料，考查学生获取有效信息、并调动和运用所学知识进行合理解读的能力，以及唯物史观、历史解释等学科素养。</a:t>
            </a:r>
            <a:r>
              <a:rPr lang="zh-CN" altLang="en-US" sz="2000" b="1" dirty="0">
                <a:latin typeface="黑体" panose="02010609060101010101" pitchFamily="2" charset="-122"/>
                <a:ea typeface="黑体" panose="02010609060101010101" pitchFamily="2" charset="-122"/>
              </a:rPr>
              <a:t>材料表明，梭伦谴责作恶的富人，同情贫穷的好人；在“财富”与“道德”的选择上，梭伦更珍视道德，这种能够认识和强调人自身价值的思想，显然属于古典的人文主义，故</a:t>
            </a:r>
            <a:r>
              <a:rPr lang="en-US" altLang="zh-CN" sz="2000" b="1" dirty="0">
                <a:latin typeface="黑体" panose="02010609060101010101" pitchFamily="2" charset="-122"/>
                <a:ea typeface="黑体" panose="02010609060101010101" pitchFamily="2" charset="-122"/>
              </a:rPr>
              <a:t>D</a:t>
            </a:r>
            <a:r>
              <a:rPr lang="zh-CN" altLang="en-US" sz="2000" b="1" dirty="0">
                <a:latin typeface="黑体" panose="02010609060101010101" pitchFamily="2" charset="-122"/>
                <a:ea typeface="黑体" panose="02010609060101010101" pitchFamily="2" charset="-122"/>
              </a:rPr>
              <a:t>项符合题意。作为奴隶主政治家，梭伦不反对奴隶制度，梭伦改革也只是取缔了债务奴隶制，排除</a:t>
            </a:r>
            <a:r>
              <a:rPr lang="en-US" altLang="zh-CN" sz="2000" b="1" dirty="0">
                <a:latin typeface="黑体" panose="02010609060101010101" pitchFamily="2" charset="-122"/>
                <a:ea typeface="黑体" panose="02010609060101010101" pitchFamily="2" charset="-122"/>
              </a:rPr>
              <a:t>A</a:t>
            </a:r>
            <a:r>
              <a:rPr lang="zh-CN" altLang="en-US" sz="2000" b="1" dirty="0">
                <a:latin typeface="黑体" panose="02010609060101010101" pitchFamily="2" charset="-122"/>
                <a:ea typeface="黑体" panose="02010609060101010101" pitchFamily="2" charset="-122"/>
              </a:rPr>
              <a:t>项；梭伦改革中实行按财产多少划分公民等级，财产多寡享受的公民权利不同，据此可知梭伦并不主张权利平等，排除</a:t>
            </a:r>
            <a:r>
              <a:rPr lang="en-US" altLang="zh-CN" sz="2000" b="1" dirty="0">
                <a:latin typeface="黑体" panose="02010609060101010101" pitchFamily="2" charset="-122"/>
                <a:ea typeface="黑体" panose="02010609060101010101" pitchFamily="2" charset="-122"/>
              </a:rPr>
              <a:t>B</a:t>
            </a:r>
            <a:r>
              <a:rPr lang="zh-CN" altLang="en-US" sz="2000" b="1" dirty="0">
                <a:latin typeface="黑体" panose="02010609060101010101" pitchFamily="2" charset="-122"/>
                <a:ea typeface="黑体" panose="02010609060101010101" pitchFamily="2" charset="-122"/>
              </a:rPr>
              <a:t>项；材料中梭伦反对的是“作恶”“致富”，可见其并不反对不违背道德的“致富”，据此推断梭伦不反对贫富差别，排除</a:t>
            </a:r>
            <a:r>
              <a:rPr lang="en-US" altLang="zh-CN" sz="2000" b="1" dirty="0">
                <a:latin typeface="黑体" panose="02010609060101010101" pitchFamily="2" charset="-122"/>
                <a:ea typeface="黑体" panose="02010609060101010101" pitchFamily="2" charset="-122"/>
              </a:rPr>
              <a:t>C</a:t>
            </a:r>
            <a:r>
              <a:rPr lang="zh-CN" altLang="en-US" sz="2000" b="1" dirty="0">
                <a:latin typeface="黑体" panose="02010609060101010101" pitchFamily="2" charset="-122"/>
                <a:ea typeface="黑体" panose="02010609060101010101" pitchFamily="2" charset="-122"/>
              </a:rPr>
              <a:t>项。</a:t>
            </a:r>
            <a:endParaRPr lang="zh-CN" altLang="en-US" sz="2000" b="1" dirty="0">
              <a:solidFill>
                <a:srgbClr val="0000FF"/>
              </a:solidFill>
              <a:latin typeface="黑体" panose="02010609060101010101" pitchFamily="2" charset="-122"/>
              <a:ea typeface="黑体" panose="02010609060101010101" pitchFamily="2" charset="-122"/>
            </a:endParaRPr>
          </a:p>
          <a:p>
            <a:pPr algn="just">
              <a:buFont typeface="Arial" panose="020B0604020202020204" pitchFamily="34" charset="0"/>
              <a:buNone/>
            </a:pPr>
            <a:r>
              <a:rPr lang="zh-CN" altLang="zh-CN" sz="2000" b="1" dirty="0">
                <a:solidFill>
                  <a:srgbClr val="FF0000"/>
                </a:solidFill>
                <a:latin typeface="黑体" panose="02010609060101010101" pitchFamily="2" charset="-122"/>
                <a:ea typeface="黑体" panose="02010609060101010101" pitchFamily="2" charset="-122"/>
              </a:rPr>
              <a:t>答案：</a:t>
            </a:r>
            <a:r>
              <a:rPr lang="zh-CN" altLang="en-US" sz="2000" b="1" dirty="0">
                <a:solidFill>
                  <a:srgbClr val="0000FF"/>
                </a:solidFill>
                <a:latin typeface="黑体" panose="02010609060101010101" pitchFamily="2" charset="-122"/>
                <a:ea typeface="黑体" panose="02010609060101010101" pitchFamily="2" charset="-122"/>
              </a:rPr>
              <a:t>D   </a:t>
            </a:r>
            <a:r>
              <a:rPr lang="zh-CN" altLang="en-US" sz="2000" b="1" dirty="0">
                <a:solidFill>
                  <a:srgbClr val="FF0000"/>
                </a:solidFill>
                <a:latin typeface="黑体" panose="02010609060101010101" pitchFamily="2" charset="-122"/>
                <a:ea typeface="黑体" panose="02010609060101010101" pitchFamily="2" charset="-122"/>
              </a:rPr>
              <a:t>本题难度</a:t>
            </a:r>
            <a:r>
              <a:rPr lang="en-US" altLang="zh-CN" sz="2000" b="1" dirty="0">
                <a:solidFill>
                  <a:srgbClr val="0000FF"/>
                </a:solidFill>
                <a:latin typeface="黑体" panose="02010609060101010101" pitchFamily="2" charset="-122"/>
                <a:ea typeface="黑体" panose="02010609060101010101" pitchFamily="2" charset="-122"/>
              </a:rPr>
              <a:t>0.62  </a:t>
            </a:r>
            <a:r>
              <a:rPr lang="zh-CN" altLang="en-US" sz="2000" b="1" dirty="0">
                <a:solidFill>
                  <a:srgbClr val="FF0000"/>
                </a:solidFill>
                <a:latin typeface="黑体" panose="02010609060101010101" pitchFamily="2" charset="-122"/>
                <a:ea typeface="黑体" panose="02010609060101010101" pitchFamily="2" charset="-122"/>
              </a:rPr>
              <a:t>区分度</a:t>
            </a:r>
            <a:r>
              <a:rPr lang="en-US" altLang="zh-CN" sz="2000" b="1" dirty="0">
                <a:solidFill>
                  <a:srgbClr val="0000FF"/>
                </a:solidFill>
                <a:latin typeface="黑体" panose="02010609060101010101" pitchFamily="2" charset="-122"/>
                <a:ea typeface="黑体" panose="02010609060101010101" pitchFamily="2" charset="-122"/>
              </a:rPr>
              <a:t>0.38 </a:t>
            </a:r>
            <a:endParaRPr lang="zh-CN" altLang="en-US" sz="2000" b="1" dirty="0">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213678" y="1510348"/>
          <a:ext cx="8715375" cy="3836109"/>
        </p:xfrm>
        <a:graphic>
          <a:graphicData uri="http://schemas.openxmlformats.org/drawingml/2006/table">
            <a:tbl>
              <a:tblPr/>
              <a:tblGrid>
                <a:gridCol w="840470"/>
                <a:gridCol w="1004037"/>
                <a:gridCol w="1037986"/>
                <a:gridCol w="1240790"/>
                <a:gridCol w="1383518"/>
                <a:gridCol w="1564666"/>
                <a:gridCol w="1643907"/>
              </a:tblGrid>
              <a:tr h="400685">
                <a:tc>
                  <a:txBody>
                    <a:bodyPr/>
                    <a:p>
                      <a:pPr>
                        <a:lnSpc>
                          <a:spcPts val="1800"/>
                        </a:lnSpc>
                        <a:spcAft>
                          <a:spcPts val="0"/>
                        </a:spcAft>
                      </a:pPr>
                      <a:endParaRPr lang="en-US" sz="1800" b="1" kern="100" spc="20" dirty="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2013</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2014</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2015</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2016</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2017</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2018</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150">
                <a:tc>
                  <a:txBody>
                    <a:bodyPr/>
                    <a:p>
                      <a:pPr algn="ctr">
                        <a:lnSpc>
                          <a:spcPts val="1800"/>
                        </a:lnSpc>
                        <a:spcAft>
                          <a:spcPts val="0"/>
                        </a:spcAft>
                      </a:pPr>
                      <a:r>
                        <a:rPr lang="zh-CN" sz="1800" b="1" kern="100" spc="20" dirty="0">
                          <a:solidFill>
                            <a:srgbClr val="FF0000"/>
                          </a:solidFill>
                          <a:latin typeface="黑体" panose="02010609060101010101" pitchFamily="2" charset="-122"/>
                          <a:ea typeface="黑体" panose="02010609060101010101" pitchFamily="2" charset="-122"/>
                          <a:cs typeface="宋体" panose="02010600030101010101" pitchFamily="2" charset="-122"/>
                        </a:rPr>
                        <a:t>Ⅰ卷</a:t>
                      </a:r>
                      <a:endParaRPr lang="zh-CN" sz="1800" b="1" kern="100" spc="20" dirty="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雅典民主政治</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罗马法（司法公平原则）</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罗马法对近代欧洲大陆法律的影响</a:t>
                      </a:r>
                      <a:endParaRPr lang="zh-CN" sz="18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古代雅典的人文思想</a:t>
                      </a:r>
                      <a:endParaRPr lang="zh-CN" sz="18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a:latin typeface="黑体" panose="02010609060101010101" pitchFamily="2" charset="-122"/>
                          <a:ea typeface="黑体" panose="02010609060101010101" pitchFamily="2" charset="-122"/>
                          <a:cs typeface="宋体" panose="02010600030101010101" pitchFamily="2" charset="-122"/>
                        </a:rPr>
                        <a:t>32.</a:t>
                      </a:r>
                      <a:r>
                        <a:rPr lang="zh-CN" sz="1800" b="1" kern="100">
                          <a:latin typeface="黑体" panose="02010609060101010101" pitchFamily="2" charset="-122"/>
                          <a:ea typeface="黑体" panose="02010609060101010101" pitchFamily="2" charset="-122"/>
                          <a:cs typeface="宋体" panose="02010600030101010101" pitchFamily="2" charset="-122"/>
                        </a:rPr>
                        <a:t>梭伦诗中的人文精神</a:t>
                      </a:r>
                      <a:endParaRPr lang="zh-CN" sz="18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0480">
                <a:tc>
                  <a:txBody>
                    <a:bodyPr/>
                    <a:p>
                      <a:pPr algn="ctr">
                        <a:lnSpc>
                          <a:spcPts val="1800"/>
                        </a:lnSpc>
                        <a:spcAft>
                          <a:spcPts val="0"/>
                        </a:spcAft>
                      </a:pPr>
                      <a:r>
                        <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rPr>
                        <a:t>Ⅱ卷</a:t>
                      </a:r>
                      <a:endPar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雅典民主政治——民主原则</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罗马法——《十二铜表法》</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雅典公民的参政义务</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梭伦改革——民主政治是人心所向</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a:latin typeface="黑体" panose="02010609060101010101" pitchFamily="2" charset="-122"/>
                          <a:ea typeface="黑体" panose="02010609060101010101" pitchFamily="2" charset="-122"/>
                          <a:cs typeface="宋体" panose="02010600030101010101" pitchFamily="2" charset="-122"/>
                        </a:rPr>
                        <a:t>32.</a:t>
                      </a:r>
                      <a:r>
                        <a:rPr lang="zh-CN" sz="1800" b="1" kern="100">
                          <a:latin typeface="黑体" panose="02010609060101010101" pitchFamily="2" charset="-122"/>
                          <a:ea typeface="黑体" panose="02010609060101010101" pitchFamily="2" charset="-122"/>
                          <a:cs typeface="宋体" panose="02010600030101010101" pitchFamily="2" charset="-122"/>
                        </a:rPr>
                        <a:t>罗马共和国时期平民与贵族斗争的成果</a:t>
                      </a:r>
                      <a:endParaRPr lang="zh-CN" sz="18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94">
                <a:tc>
                  <a:txBody>
                    <a:bodyPr/>
                    <a:p>
                      <a:pPr algn="ctr">
                        <a:lnSpc>
                          <a:spcPts val="1800"/>
                        </a:lnSpc>
                        <a:spcAft>
                          <a:spcPts val="0"/>
                        </a:spcAft>
                      </a:pPr>
                      <a:r>
                        <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rPr>
                        <a:t>Ⅲ卷</a:t>
                      </a:r>
                      <a:endPar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en-US"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en-US"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en-US"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西方人文精神的起源</a:t>
                      </a:r>
                      <a:endParaRPr lang="zh-CN" sz="18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32.</a:t>
                      </a:r>
                      <a:r>
                        <a:rPr lang="zh-CN"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雅典民主政治——宣誓仪式与责任意识的培养</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800" b="1" kern="100" dirty="0">
                          <a:latin typeface="黑体" panose="02010609060101010101" pitchFamily="2" charset="-122"/>
                          <a:ea typeface="黑体" panose="02010609060101010101" pitchFamily="2" charset="-122"/>
                          <a:cs typeface="宋体" panose="02010600030101010101" pitchFamily="2" charset="-122"/>
                        </a:rPr>
                        <a:t>32.</a:t>
                      </a:r>
                      <a:r>
                        <a:rPr lang="zh-CN" sz="1800" b="1" kern="100" dirty="0">
                          <a:latin typeface="黑体" panose="02010609060101010101" pitchFamily="2" charset="-122"/>
                          <a:ea typeface="黑体" panose="02010609060101010101" pitchFamily="2" charset="-122"/>
                          <a:cs typeface="宋体" panose="02010600030101010101" pitchFamily="2" charset="-122"/>
                        </a:rPr>
                        <a:t>公元前</a:t>
                      </a:r>
                      <a:r>
                        <a:rPr lang="en-US" sz="1800" b="1" kern="100" dirty="0">
                          <a:latin typeface="黑体" panose="02010609060101010101" pitchFamily="2" charset="-122"/>
                          <a:ea typeface="黑体" panose="02010609060101010101" pitchFamily="2" charset="-122"/>
                          <a:cs typeface="宋体" panose="02010600030101010101" pitchFamily="2" charset="-122"/>
                        </a:rPr>
                        <a:t>5</a:t>
                      </a:r>
                      <a:r>
                        <a:rPr lang="zh-CN" sz="1800" b="1" kern="100" dirty="0">
                          <a:latin typeface="黑体" panose="02010609060101010101" pitchFamily="2" charset="-122"/>
                          <a:ea typeface="黑体" panose="02010609060101010101" pitchFamily="2" charset="-122"/>
                          <a:cs typeface="宋体" panose="02010600030101010101" pitchFamily="2" charset="-122"/>
                        </a:rPr>
                        <a:t>世纪雅典公民参政热情高涨</a:t>
                      </a:r>
                      <a:endParaRPr lang="zh-CN" sz="18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987868" y="843915"/>
            <a:ext cx="4581525" cy="521970"/>
          </a:xfrm>
          <a:prstGeom prst="rect">
            <a:avLst/>
          </a:prstGeom>
          <a:noFill/>
          <a:ln>
            <a:noFill/>
          </a:ln>
        </p:spPr>
        <p:txBody>
          <a:bodyPr wrap="none" rtlCol="0" anchor="t">
            <a:spAutoFit/>
            <a:scene3d>
              <a:camera prst="orthographicFront"/>
              <a:lightRig rig="threePt" dir="t"/>
            </a:scene3d>
          </a:bodyPr>
          <a:p>
            <a:pPr algn="ctr"/>
            <a:r>
              <a:rPr lang="zh-CN" sz="2800" b="1">
                <a:effectLst>
                  <a:outerShdw blurRad="38100" dist="19050" dir="2700000" algn="tl" rotWithShape="0">
                    <a:schemeClr val="dk1">
                      <a:alpha val="40000"/>
                    </a:schemeClr>
                  </a:outerShdw>
                </a:effectLst>
                <a:sym typeface="+mn-ea"/>
              </a:rPr>
              <a:t>古代</a:t>
            </a:r>
            <a:r>
              <a:rPr lang="zh-CN" sz="2800" b="1">
                <a:solidFill>
                  <a:schemeClr val="tx1"/>
                </a:solidFill>
                <a:effectLst>
                  <a:outerShdw blurRad="38100" dist="19050" dir="2700000" algn="tl" rotWithShape="0">
                    <a:schemeClr val="dk1">
                      <a:alpha val="40000"/>
                    </a:schemeClr>
                  </a:outerShdw>
                </a:effectLst>
              </a:rPr>
              <a:t>世界</a:t>
            </a:r>
            <a:r>
              <a:rPr lang="en-US" altLang="zh-CN" sz="2800" b="1">
                <a:solidFill>
                  <a:schemeClr val="tx1"/>
                </a:solidFill>
                <a:effectLst>
                  <a:outerShdw blurRad="38100" dist="19050" dir="2700000" algn="tl" rotWithShape="0">
                    <a:schemeClr val="dk1">
                      <a:alpha val="40000"/>
                    </a:schemeClr>
                  </a:outerShdw>
                </a:effectLst>
              </a:rPr>
              <a:t>-</a:t>
            </a:r>
            <a:r>
              <a:rPr lang="zh-CN" altLang="en-US" sz="2800" b="1">
                <a:solidFill>
                  <a:schemeClr val="tx1"/>
                </a:solidFill>
                <a:effectLst>
                  <a:outerShdw blurRad="38100" dist="19050" dir="2700000" algn="tl" rotWithShape="0">
                    <a:schemeClr val="dk1">
                      <a:alpha val="40000"/>
                    </a:schemeClr>
                  </a:outerShdw>
                </a:effectLst>
              </a:rPr>
              <a:t>五年高考命题回顾</a:t>
            </a:r>
            <a:endParaRPr lang="zh-CN" altLang="en-US" sz="28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内容占位符 2"/>
          <p:cNvSpPr>
            <a:spLocks noGrp="1"/>
          </p:cNvSpPr>
          <p:nvPr>
            <p:ph idx="1"/>
          </p:nvPr>
        </p:nvSpPr>
        <p:spPr>
          <a:xfrm>
            <a:off x="179705" y="749935"/>
            <a:ext cx="8576945" cy="5716905"/>
          </a:xfrm>
        </p:spPr>
        <p:txBody>
          <a:bodyPr vert="horz" wrap="square" lIns="91440" tIns="45720" rIns="91440" bIns="45720" numCol="1" anchor="t" anchorCtr="0" compatLnSpc="1">
            <a:normAutofit fontScale="80000"/>
          </a:bodyPr>
          <a:p>
            <a:pPr algn="just" fontAlgn="auto">
              <a:lnSpc>
                <a:spcPts val="3380"/>
              </a:lnSpc>
              <a:spcBef>
                <a:spcPts val="0"/>
              </a:spcBef>
              <a:buNone/>
            </a:pPr>
            <a:r>
              <a:rPr lang="en-US" altLang="zh-CN"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世界古代史教材内容只有希腊与罗马，</a:t>
            </a:r>
            <a:r>
              <a:rPr lang="zh-CN" altLang="zh-CN" sz="2400" b="1" dirty="0">
                <a:latin typeface="黑体" panose="02010609060101010101" pitchFamily="2" charset="-122"/>
                <a:ea typeface="黑体" panose="02010609060101010101" pitchFamily="2" charset="-122"/>
              </a:rPr>
              <a:t>考查重点是</a:t>
            </a:r>
            <a:r>
              <a:rPr lang="zh-CN" altLang="en-US" sz="2400" b="1" dirty="0">
                <a:latin typeface="黑体" panose="02010609060101010101" pitchFamily="2" charset="-122"/>
                <a:ea typeface="黑体" panose="02010609060101010101" pitchFamily="2" charset="-122"/>
              </a:rPr>
              <a:t>相对集中在雅典的民主政治与罗马法制，试题有一定的难度，要加强考生对雅典民主与罗马法制的专业化理解，提高认识。考点主要分布在</a:t>
            </a:r>
            <a:r>
              <a:rPr lang="zh-CN" altLang="zh-CN" sz="2400" b="1" dirty="0">
                <a:latin typeface="黑体" panose="02010609060101010101" pitchFamily="2" charset="-122"/>
                <a:ea typeface="黑体" panose="02010609060101010101" pitchFamily="2" charset="-122"/>
              </a:rPr>
              <a:t>雅典的城邦、直接民主、人文精神的起源</a:t>
            </a:r>
            <a:r>
              <a:rPr lang="zh-CN" altLang="en-US" sz="2400" b="1" dirty="0">
                <a:latin typeface="黑体" panose="02010609060101010101" pitchFamily="2" charset="-122"/>
                <a:ea typeface="黑体" panose="02010609060101010101" pitchFamily="2" charset="-122"/>
              </a:rPr>
              <a:t>和特质</a:t>
            </a:r>
            <a:r>
              <a:rPr lang="zh-CN" altLang="zh-CN" sz="2400" b="1" dirty="0">
                <a:latin typeface="黑体" panose="02010609060101010101" pitchFamily="2" charset="-122"/>
                <a:ea typeface="黑体" panose="02010609060101010101" pitchFamily="2" charset="-122"/>
              </a:rPr>
              <a:t>、罗马法的原则及罗马法的精神，等等</a:t>
            </a:r>
            <a:r>
              <a:rPr lang="zh-CN" altLang="en-US" sz="2400" b="1" dirty="0">
                <a:latin typeface="黑体" panose="02010609060101010101" pitchFamily="2" charset="-122"/>
                <a:ea typeface="黑体" panose="02010609060101010101" pitchFamily="2" charset="-122"/>
              </a:rPr>
              <a:t>。</a:t>
            </a:r>
            <a:endParaRPr lang="zh-CN" altLang="en-US" sz="2400" b="1" dirty="0">
              <a:latin typeface="黑体" panose="02010609060101010101" pitchFamily="2" charset="-122"/>
              <a:ea typeface="黑体" panose="02010609060101010101" pitchFamily="2" charset="-122"/>
            </a:endParaRPr>
          </a:p>
          <a:p>
            <a:pPr algn="just" fontAlgn="auto">
              <a:lnSpc>
                <a:spcPts val="3380"/>
              </a:lnSpc>
              <a:spcBef>
                <a:spcPts val="0"/>
              </a:spcBef>
              <a:buNone/>
            </a:pPr>
            <a:r>
              <a:rPr lang="zh-CN" altLang="en-US" sz="2400" b="1" dirty="0">
                <a:latin typeface="黑体" panose="02010609060101010101" pitchFamily="2" charset="-122"/>
                <a:ea typeface="黑体" panose="02010609060101010101" pitchFamily="2" charset="-122"/>
              </a:rPr>
              <a:t>       世界古代史的高考</a:t>
            </a:r>
            <a:r>
              <a:rPr lang="zh-CN" altLang="en-US" sz="2400" b="1" dirty="0">
                <a:solidFill>
                  <a:schemeClr val="tx1"/>
                </a:solidFill>
                <a:latin typeface="黑体" panose="02010609060101010101" pitchFamily="2" charset="-122"/>
                <a:ea typeface="黑体" panose="02010609060101010101" pitchFamily="2" charset="-122"/>
              </a:rPr>
              <a:t>命题角度相对稳定，在</a:t>
            </a:r>
            <a:r>
              <a:rPr lang="en-US" altLang="zh-CN" sz="2400" b="1" dirty="0">
                <a:solidFill>
                  <a:schemeClr val="tx1"/>
                </a:solidFill>
                <a:latin typeface="黑体" panose="02010609060101010101" pitchFamily="2" charset="-122"/>
                <a:ea typeface="黑体" panose="02010609060101010101" pitchFamily="2" charset="-122"/>
              </a:rPr>
              <a:t>2019</a:t>
            </a:r>
            <a:r>
              <a:rPr lang="zh-CN" altLang="en-US" sz="2400" b="1" dirty="0">
                <a:solidFill>
                  <a:schemeClr val="tx1"/>
                </a:solidFill>
                <a:latin typeface="黑体" panose="02010609060101010101" pitchFamily="2" charset="-122"/>
                <a:ea typeface="黑体" panose="02010609060101010101" pitchFamily="2" charset="-122"/>
              </a:rPr>
              <a:t>年高考复习时特别要注意肯定雅典的民主原则而否定民主形式；</a:t>
            </a:r>
            <a:r>
              <a:rPr lang="zh-CN" altLang="zh-CN" sz="2400" b="1" dirty="0">
                <a:solidFill>
                  <a:schemeClr val="tx1"/>
                </a:solidFill>
                <a:latin typeface="黑体" panose="02010609060101010101" pitchFamily="2" charset="-122"/>
                <a:ea typeface="黑体" panose="02010609060101010101" pitchFamily="2" charset="-122"/>
              </a:rPr>
              <a:t>辩证看待公民权利和公民意识</a:t>
            </a:r>
            <a:r>
              <a:rPr lang="zh-CN" altLang="en-US" sz="2400" b="1" dirty="0">
                <a:solidFill>
                  <a:schemeClr val="tx1"/>
                </a:solidFill>
                <a:latin typeface="黑体" panose="02010609060101010101" pitchFamily="2" charset="-122"/>
                <a:ea typeface="黑体" panose="02010609060101010101" pitchFamily="2" charset="-122"/>
              </a:rPr>
              <a:t>和人文主义的两面性；考查雅典民主和罗马法（扩展）的形成、发展、特征、原则、程序、影响。要防止在非选择题出现的古今中外的思想和法律问题。</a:t>
            </a:r>
            <a:r>
              <a:rPr lang="zh-CN" altLang="zh-CN" sz="2400" b="1" noProof="0" dirty="0" smtClean="0">
                <a:ln>
                  <a:noFill/>
                </a:ln>
                <a:effectLst/>
                <a:uLnTx/>
                <a:uFillTx/>
                <a:latin typeface="黑体" panose="02010609060101010101" pitchFamily="2" charset="-122"/>
                <a:ea typeface="黑体" panose="02010609060101010101" pitchFamily="2" charset="-122"/>
                <a:cs typeface="黑体" panose="02010609060101010101" pitchFamily="2" charset="-122"/>
                <a:sym typeface="+mn-ea"/>
              </a:rPr>
              <a:t>对于希腊民主政治，在理解其创造性之后，更要了解其落后性，比如“公民是城邦的动物”，特别强调公共利益，忽视个人利益和自由；又如直接民主带来的程序正义，而结果上的非正义。对于罗马法，注意其积极性，如私法精神，保护公民私有财产；如理性精神，强调公平、平等。</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03830" y="2549525"/>
            <a:ext cx="3398520" cy="645160"/>
          </a:xfrm>
          <a:prstGeom prst="rect">
            <a:avLst/>
          </a:prstGeom>
          <a:noFill/>
        </p:spPr>
        <p:txBody>
          <a:bodyPr wrap="none" rtlCol="0" anchor="t">
            <a:spAutoFit/>
          </a:bodyPr>
          <a:p>
            <a:r>
              <a:rPr lang="zh-CN" altLang="en-US"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a:t>
            </a:r>
            <a:r>
              <a:rPr lang="en-US" altLang="zh-CN"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10</a:t>
            </a:r>
            <a:r>
              <a:rPr lang="zh-CN" altLang="en-US"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a:t>
            </a:r>
            <a:r>
              <a:rPr lang="zh-CN"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近代世界</a:t>
            </a:r>
            <a:endParaRPr lang="zh-CN" altLang="en-US" sz="36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99"/>
          <p:cNvSpPr txBox="1"/>
          <p:nvPr/>
        </p:nvSpPr>
        <p:spPr>
          <a:xfrm>
            <a:off x="0" y="765175"/>
            <a:ext cx="9144000" cy="6123940"/>
          </a:xfrm>
          <a:prstGeom prst="rect">
            <a:avLst/>
          </a:prstGeom>
          <a:noFill/>
          <a:ln w="9525">
            <a:noFill/>
          </a:ln>
        </p:spPr>
        <p:txBody>
          <a:bodyPr anchor="t">
            <a:spAutoFit/>
          </a:bodyPr>
          <a:p>
            <a:pPr>
              <a:buFont typeface="Arial" panose="020B0604020202020204" pitchFamily="34" charset="0"/>
              <a:buNone/>
            </a:pPr>
            <a:r>
              <a:rPr lang="zh-CN" altLang="zh-CN" sz="2400" b="1" dirty="0">
                <a:solidFill>
                  <a:srgbClr val="0000FF"/>
                </a:solidFill>
                <a:latin typeface="黑体" panose="02010609060101010101" pitchFamily="2" charset="-122"/>
                <a:ea typeface="黑体" panose="02010609060101010101" pitchFamily="2" charset="-122"/>
              </a:rPr>
              <a:t>（2018年全国I卷，</a:t>
            </a:r>
            <a:r>
              <a:rPr lang="zh-CN" altLang="en-US" sz="2400" b="1" dirty="0">
                <a:solidFill>
                  <a:srgbClr val="0000FF"/>
                </a:solidFill>
                <a:latin typeface="黑体" panose="02010609060101010101" pitchFamily="2" charset="-122"/>
                <a:ea typeface="黑体" panose="02010609060101010101" pitchFamily="2" charset="-122"/>
              </a:rPr>
              <a:t>3</a:t>
            </a:r>
            <a:r>
              <a:rPr lang="en-US" altLang="zh-CN" sz="2400" b="1" dirty="0">
                <a:solidFill>
                  <a:srgbClr val="0000FF"/>
                </a:solidFill>
                <a:latin typeface="黑体" panose="02010609060101010101" pitchFamily="2" charset="-122"/>
                <a:ea typeface="黑体" panose="02010609060101010101" pitchFamily="2" charset="-122"/>
              </a:rPr>
              <a:t>3</a:t>
            </a:r>
            <a:r>
              <a:rPr lang="zh-CN" altLang="zh-CN" sz="2400" b="1" dirty="0">
                <a:solidFill>
                  <a:srgbClr val="0000FF"/>
                </a:solidFill>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1847</a:t>
            </a:r>
            <a:r>
              <a:rPr lang="zh-CN" altLang="en-US" sz="2400" b="1" dirty="0">
                <a:latin typeface="黑体" panose="02010609060101010101" pitchFamily="2" charset="-122"/>
                <a:ea typeface="黑体" panose="02010609060101010101" pitchFamily="2" charset="-122"/>
              </a:rPr>
              <a:t>年</a:t>
            </a:r>
            <a:r>
              <a:rPr lang="en-US" altLang="zh-CN" sz="2400" b="1" dirty="0">
                <a:latin typeface="黑体" panose="02010609060101010101" pitchFamily="2" charset="-122"/>
                <a:ea typeface="黑体" panose="02010609060101010101" pitchFamily="2" charset="-122"/>
              </a:rPr>
              <a:t>6</a:t>
            </a:r>
            <a:r>
              <a:rPr lang="zh-CN" altLang="en-US" sz="2400" b="1" dirty="0">
                <a:latin typeface="黑体" panose="02010609060101010101" pitchFamily="2" charset="-122"/>
                <a:ea typeface="黑体" panose="02010609060101010101" pitchFamily="2" charset="-122"/>
              </a:rPr>
              <a:t>月，正义者同盟改名为共产主义者同盟，以</a:t>
            </a:r>
            <a:r>
              <a:rPr lang="zh-CN" altLang="en-US" sz="2400" b="1" dirty="0">
                <a:latin typeface="Arial" panose="020B0604020202020204" pitchFamily="34"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全世界无产者，联合起来</a:t>
            </a:r>
            <a:r>
              <a:rPr lang="zh-CN" altLang="en-US" sz="2400" b="1" dirty="0">
                <a:latin typeface="Arial" panose="020B0604020202020204" pitchFamily="34"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的新口号代替</a:t>
            </a:r>
            <a:r>
              <a:rPr lang="zh-CN" altLang="en-US" sz="2400" b="1" dirty="0">
                <a:latin typeface="Arial" panose="020B0604020202020204" pitchFamily="34"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人人皆兄弟</a:t>
            </a:r>
            <a:r>
              <a:rPr lang="zh-CN" altLang="en-US" sz="2400" b="1" dirty="0">
                <a:latin typeface="Arial" panose="020B0604020202020204" pitchFamily="34"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的旧口号，并规定同盟的目的是：</a:t>
            </a:r>
            <a:r>
              <a:rPr lang="zh-CN" altLang="en-US" sz="2400" b="1" dirty="0">
                <a:latin typeface="Arial" panose="020B0604020202020204" pitchFamily="34"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通过传播财产公有的理论并尽快地求其实现，使人类得到解放。</a:t>
            </a:r>
            <a:r>
              <a:rPr lang="zh-CN" altLang="en-US" sz="2400" b="1" dirty="0">
                <a:latin typeface="Arial" panose="020B0604020202020204" pitchFamily="34"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这一变化说明</a:t>
            </a:r>
            <a:endParaRPr lang="zh-CN" altLang="en-US" sz="2400" b="1"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．共产主义者同盟接受了马克思的革命理论</a:t>
            </a:r>
            <a:endParaRPr lang="zh-CN" altLang="en-US" sz="2400" b="1"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B</a:t>
            </a:r>
            <a:r>
              <a:rPr lang="zh-CN" altLang="en-US" sz="2400" b="1" dirty="0">
                <a:latin typeface="黑体" panose="02010609060101010101" pitchFamily="2" charset="-122"/>
                <a:ea typeface="黑体" panose="02010609060101010101" pitchFamily="2" charset="-122"/>
              </a:rPr>
              <a:t>．马克思主义的诞生推动了无产阶级的斗争</a:t>
            </a:r>
            <a:endParaRPr lang="zh-CN" altLang="en-US" sz="2400" b="1"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C</a:t>
            </a:r>
            <a:r>
              <a:rPr lang="zh-CN" altLang="en-US" sz="2400" b="1" dirty="0">
                <a:latin typeface="黑体" panose="02010609060101010101" pitchFamily="2" charset="-122"/>
                <a:ea typeface="黑体" panose="02010609060101010101" pitchFamily="2" charset="-122"/>
              </a:rPr>
              <a:t>．工人运动在欧洲的主要资本主义国家开始兴起</a:t>
            </a:r>
            <a:endParaRPr lang="zh-CN" altLang="en-US" sz="2400" b="1"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D</a:t>
            </a:r>
            <a:r>
              <a:rPr lang="zh-CN" altLang="en-US" sz="2400" b="1" dirty="0">
                <a:latin typeface="黑体" panose="02010609060101010101" pitchFamily="2" charset="-122"/>
                <a:ea typeface="黑体" panose="02010609060101010101" pitchFamily="2" charset="-122"/>
              </a:rPr>
              <a:t>．无产阶级与资产阶级的矛盾成为社会主要矛盾</a:t>
            </a:r>
            <a:endParaRPr lang="zh-CN" altLang="en-US" sz="2400" b="1" dirty="0">
              <a:latin typeface="黑体" panose="02010609060101010101" pitchFamily="2" charset="-122"/>
              <a:ea typeface="黑体" panose="02010609060101010101" pitchFamily="2" charset="-122"/>
            </a:endParaRPr>
          </a:p>
          <a:p>
            <a:pPr algn="just">
              <a:buFont typeface="Arial" panose="020B0604020202020204" pitchFamily="34" charset="0"/>
              <a:buNone/>
            </a:pPr>
            <a:r>
              <a:rPr lang="zh-CN" altLang="zh-CN" b="1" dirty="0">
                <a:solidFill>
                  <a:srgbClr val="FF0000"/>
                </a:solidFill>
                <a:latin typeface="黑体" panose="02010609060101010101" pitchFamily="2" charset="-122"/>
                <a:ea typeface="黑体" panose="02010609060101010101" pitchFamily="2" charset="-122"/>
              </a:rPr>
              <a:t>评析：</a:t>
            </a:r>
            <a:r>
              <a:rPr lang="zh-CN" altLang="en-US" b="1" dirty="0">
                <a:latin typeface="黑体" panose="02010609060101010101" pitchFamily="2" charset="-122"/>
                <a:ea typeface="黑体" panose="02010609060101010101" pitchFamily="2" charset="-122"/>
              </a:rPr>
              <a:t>本题考查马克思主义的诞生。本题考查马克思主义的诞生，试题以共产主义者同盟的名称、口号、目的的变化为背景材料，考查学生提取有效信息、调动运用知识的能力，以及时空观念、史料实证、历史解释的学科核心素养。根据题干时间“</a:t>
            </a:r>
            <a:r>
              <a:rPr lang="en-US" altLang="zh-CN" b="1" dirty="0">
                <a:latin typeface="黑体" panose="02010609060101010101" pitchFamily="2" charset="-122"/>
                <a:ea typeface="黑体" panose="02010609060101010101" pitchFamily="2" charset="-122"/>
              </a:rPr>
              <a:t>1847</a:t>
            </a:r>
            <a:r>
              <a:rPr lang="zh-CN" altLang="en-US" b="1" dirty="0">
                <a:latin typeface="黑体" panose="02010609060101010101" pitchFamily="2" charset="-122"/>
                <a:ea typeface="黑体" panose="02010609060101010101" pitchFamily="2" charset="-122"/>
              </a:rPr>
              <a:t>年</a:t>
            </a:r>
            <a:r>
              <a:rPr lang="en-US" altLang="zh-CN" b="1" dirty="0">
                <a:latin typeface="黑体" panose="02010609060101010101" pitchFamily="2" charset="-122"/>
                <a:ea typeface="黑体" panose="02010609060101010101" pitchFamily="2" charset="-122"/>
              </a:rPr>
              <a:t>6</a:t>
            </a:r>
            <a:r>
              <a:rPr lang="zh-CN" altLang="en-US" b="1" dirty="0">
                <a:latin typeface="黑体" panose="02010609060101010101" pitchFamily="2" charset="-122"/>
                <a:ea typeface="黑体" panose="02010609060101010101" pitchFamily="2" charset="-122"/>
              </a:rPr>
              <a:t>月”可知题干描述的现象发生在马克思主义诞生的前夕，同盟口号的变化突出了同盟的阶级性是无产阶级的联合组织，而同盟的目的则明显体现了实现共产主义的愿望，这表明同盟已经接受了马克思的政治主张，故</a:t>
            </a:r>
            <a:r>
              <a:rPr lang="en-US" altLang="zh-CN" b="1" dirty="0">
                <a:latin typeface="黑体" panose="02010609060101010101" pitchFamily="2" charset="-122"/>
                <a:ea typeface="黑体" panose="02010609060101010101" pitchFamily="2" charset="-122"/>
              </a:rPr>
              <a:t>A</a:t>
            </a:r>
            <a:r>
              <a:rPr lang="zh-CN" altLang="en-US" b="1" dirty="0">
                <a:latin typeface="黑体" panose="02010609060101010101" pitchFamily="2" charset="-122"/>
                <a:ea typeface="黑体" panose="02010609060101010101" pitchFamily="2" charset="-122"/>
              </a:rPr>
              <a:t>项符合题意。马克思主义诞生的标志是</a:t>
            </a:r>
            <a:r>
              <a:rPr lang="en-US" altLang="zh-CN" b="1" dirty="0">
                <a:latin typeface="黑体" panose="02010609060101010101" pitchFamily="2" charset="-122"/>
                <a:ea typeface="黑体" panose="02010609060101010101" pitchFamily="2" charset="-122"/>
              </a:rPr>
              <a:t>1848</a:t>
            </a:r>
            <a:r>
              <a:rPr lang="zh-CN" altLang="en-US" b="1" dirty="0">
                <a:latin typeface="黑体" panose="02010609060101010101" pitchFamily="2" charset="-122"/>
                <a:ea typeface="黑体" panose="02010609060101010101" pitchFamily="2" charset="-122"/>
              </a:rPr>
              <a:t>年</a:t>
            </a:r>
            <a:r>
              <a:rPr lang="en-US" altLang="zh-CN"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共产党宣言</a:t>
            </a:r>
            <a:r>
              <a:rPr lang="en-US" altLang="zh-CN"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的发表，材料反映的事件发生在</a:t>
            </a:r>
            <a:r>
              <a:rPr lang="en-US" altLang="zh-CN" b="1" dirty="0">
                <a:latin typeface="黑体" panose="02010609060101010101" pitchFamily="2" charset="-122"/>
                <a:ea typeface="黑体" panose="02010609060101010101" pitchFamily="2" charset="-122"/>
              </a:rPr>
              <a:t>1847</a:t>
            </a:r>
            <a:r>
              <a:rPr lang="zh-CN" altLang="en-US" b="1" dirty="0">
                <a:latin typeface="黑体" panose="02010609060101010101" pitchFamily="2" charset="-122"/>
                <a:ea typeface="黑体" panose="02010609060101010101" pitchFamily="2" charset="-122"/>
              </a:rPr>
              <a:t>年，排除</a:t>
            </a:r>
            <a:r>
              <a:rPr lang="en-US" altLang="zh-CN" b="1" dirty="0">
                <a:latin typeface="黑体" panose="02010609060101010101" pitchFamily="2" charset="-122"/>
                <a:ea typeface="黑体" panose="02010609060101010101" pitchFamily="2" charset="-122"/>
              </a:rPr>
              <a:t>B</a:t>
            </a:r>
            <a:r>
              <a:rPr lang="zh-CN" altLang="en-US" b="1" dirty="0">
                <a:latin typeface="黑体" panose="02010609060101010101" pitchFamily="2" charset="-122"/>
                <a:ea typeface="黑体" panose="02010609060101010101" pitchFamily="2" charset="-122"/>
              </a:rPr>
              <a:t>项；工人运动在欧洲主要资本主义国家开始兴起始于工业革命期间，排除</a:t>
            </a:r>
            <a:r>
              <a:rPr lang="en-US" altLang="zh-CN" b="1" dirty="0">
                <a:latin typeface="黑体" panose="02010609060101010101" pitchFamily="2" charset="-122"/>
                <a:ea typeface="黑体" panose="02010609060101010101" pitchFamily="2" charset="-122"/>
              </a:rPr>
              <a:t>C</a:t>
            </a:r>
            <a:r>
              <a:rPr lang="zh-CN" altLang="en-US" b="1" dirty="0">
                <a:latin typeface="黑体" panose="02010609060101010101" pitchFamily="2" charset="-122"/>
                <a:ea typeface="黑体" panose="02010609060101010101" pitchFamily="2" charset="-122"/>
              </a:rPr>
              <a:t>项；无产阶级与资产阶级两大现代社会的对立阶级的出现亦是工业革命的产物，其成为社会的主要矛盾经历了一个不断发展的历史过程，排除</a:t>
            </a:r>
            <a:r>
              <a:rPr lang="en-US" altLang="zh-CN" b="1" dirty="0">
                <a:latin typeface="黑体" panose="02010609060101010101" pitchFamily="2" charset="-122"/>
                <a:ea typeface="黑体" panose="02010609060101010101" pitchFamily="2" charset="-122"/>
              </a:rPr>
              <a:t>D</a:t>
            </a:r>
            <a:r>
              <a:rPr lang="zh-CN" altLang="en-US" b="1" dirty="0">
                <a:latin typeface="黑体" panose="02010609060101010101" pitchFamily="2" charset="-122"/>
                <a:ea typeface="黑体" panose="02010609060101010101" pitchFamily="2" charset="-122"/>
              </a:rPr>
              <a:t>项。</a:t>
            </a:r>
            <a:r>
              <a:rPr lang="zh-CN" altLang="zh-CN" b="1" dirty="0">
                <a:solidFill>
                  <a:srgbClr val="FF0000"/>
                </a:solidFill>
                <a:latin typeface="黑体" panose="02010609060101010101" pitchFamily="2" charset="-122"/>
                <a:ea typeface="黑体" panose="02010609060101010101" pitchFamily="2" charset="-122"/>
              </a:rPr>
              <a:t>答案：</a:t>
            </a:r>
            <a:r>
              <a:rPr lang="zh-CN" altLang="en-US" b="1" dirty="0">
                <a:solidFill>
                  <a:srgbClr val="1F1FDF"/>
                </a:solidFill>
                <a:latin typeface="黑体" panose="02010609060101010101" pitchFamily="2" charset="-122"/>
                <a:ea typeface="黑体" panose="02010609060101010101" pitchFamily="2" charset="-122"/>
              </a:rPr>
              <a:t>A</a:t>
            </a:r>
            <a:r>
              <a:rPr lang="zh-CN" altLang="en-US" b="1" dirty="0">
                <a:solidFill>
                  <a:srgbClr val="FF0000"/>
                </a:solidFill>
                <a:latin typeface="黑体" panose="02010609060101010101" pitchFamily="2" charset="-122"/>
                <a:ea typeface="黑体" panose="02010609060101010101" pitchFamily="2" charset="-122"/>
              </a:rPr>
              <a:t>    本题难度</a:t>
            </a:r>
            <a:r>
              <a:rPr lang="en-US" altLang="zh-CN" b="1" dirty="0">
                <a:solidFill>
                  <a:srgbClr val="0000FF"/>
                </a:solidFill>
                <a:latin typeface="黑体" panose="02010609060101010101" pitchFamily="2" charset="-122"/>
                <a:ea typeface="黑体" panose="02010609060101010101" pitchFamily="2" charset="-122"/>
              </a:rPr>
              <a:t>0.32  </a:t>
            </a:r>
            <a:r>
              <a:rPr lang="zh-CN" altLang="en-US" b="1" dirty="0">
                <a:solidFill>
                  <a:srgbClr val="FF0000"/>
                </a:solidFill>
                <a:latin typeface="黑体" panose="02010609060101010101" pitchFamily="2" charset="-122"/>
                <a:ea typeface="黑体" panose="02010609060101010101" pitchFamily="2" charset="-122"/>
              </a:rPr>
              <a:t>区分度</a:t>
            </a:r>
            <a:r>
              <a:rPr lang="en-US" altLang="zh-CN" b="1" dirty="0">
                <a:solidFill>
                  <a:srgbClr val="0000FF"/>
                </a:solidFill>
                <a:latin typeface="黑体" panose="02010609060101010101" pitchFamily="2" charset="-122"/>
                <a:ea typeface="黑体" panose="02010609060101010101" pitchFamily="2" charset="-122"/>
              </a:rPr>
              <a:t>0.62 </a:t>
            </a:r>
            <a:endParaRPr lang="en-US" altLang="zh-CN" b="1" dirty="0">
              <a:solidFill>
                <a:srgbClr val="0000FF"/>
              </a:solidFill>
              <a:latin typeface="黑体" panose="02010609060101010101" pitchFamily="2" charset="-122"/>
              <a:ea typeface="黑体" panose="02010609060101010101" pitchFamily="2" charset="-122"/>
            </a:endParaRPr>
          </a:p>
          <a:p>
            <a:pPr>
              <a:buFont typeface="Arial" panose="020B0604020202020204" pitchFamily="34" charset="0"/>
              <a:buNone/>
            </a:pPr>
            <a:r>
              <a:rPr lang="zh-CN" altLang="en-US" sz="2000" b="1" dirty="0">
                <a:latin typeface="黑体" panose="02010609060101010101" pitchFamily="2" charset="-122"/>
                <a:ea typeface="黑体" panose="02010609060101010101" pitchFamily="2" charset="-122"/>
              </a:rPr>
              <a:t> </a:t>
            </a:r>
            <a:endParaRPr lang="en-US" altLang="zh-CN" sz="2000" b="1" dirty="0">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569085"/>
            <a:ext cx="8229600" cy="4557395"/>
          </a:xfrm>
        </p:spPr>
        <p:txBody>
          <a:bodyPr>
            <a:normAutofit lnSpcReduction="10000"/>
          </a:bodyPr>
          <a:p>
            <a:pPr marL="0" indent="0">
              <a:buNone/>
            </a:pPr>
            <a:r>
              <a:rPr lang="zh-CN" altLang="en-US" sz="2800">
                <a:solidFill>
                  <a:srgbClr val="1B24D3"/>
                </a:solidFill>
                <a:latin typeface="楷体" panose="02010609060101010101" charset="-122"/>
                <a:ea typeface="楷体" panose="02010609060101010101" charset="-122"/>
                <a:cs typeface="楷体" panose="02010609060101010101" charset="-122"/>
              </a:rPr>
              <a:t>（2018年全国I卷，29）</a:t>
            </a:r>
            <a:r>
              <a:rPr lang="zh-CN" altLang="en-US" sz="2800">
                <a:latin typeface="楷体" panose="02010609060101010101" charset="-122"/>
                <a:ea typeface="楷体" panose="02010609060101010101" charset="-122"/>
                <a:cs typeface="楷体" panose="02010609060101010101" charset="-122"/>
              </a:rPr>
              <a:t>五四运动后，出现了社会主义是否合适中国国情的争论，有人反对走俄国式的道路，认为救中国只有一条路，就是“增加富力”，发展实业；还有人主张“采用劳农主义的直接行动，达到社会革命的目的”。这场争论</a:t>
            </a:r>
            <a:endParaRPr lang="zh-CN" altLang="en-US" sz="2800">
              <a:latin typeface="楷体" panose="02010609060101010101" charset="-122"/>
              <a:ea typeface="楷体" panose="02010609060101010101" charset="-122"/>
              <a:cs typeface="楷体" panose="02010609060101010101" charset="-122"/>
            </a:endParaRPr>
          </a:p>
          <a:p>
            <a:pPr marL="0" indent="0">
              <a:buNone/>
            </a:pPr>
            <a:r>
              <a:rPr lang="zh-CN" altLang="en-US" sz="2800">
                <a:latin typeface="楷体" panose="02010609060101010101" charset="-122"/>
                <a:ea typeface="楷体" panose="02010609060101010101" charset="-122"/>
                <a:cs typeface="楷体" panose="02010609060101010101" charset="-122"/>
              </a:rPr>
              <a:t>A．确定了新民主主义革命的道路</a:t>
            </a:r>
            <a:endParaRPr lang="zh-CN" altLang="en-US" sz="2800">
              <a:latin typeface="楷体" panose="02010609060101010101" charset="-122"/>
              <a:ea typeface="楷体" panose="02010609060101010101" charset="-122"/>
              <a:cs typeface="楷体" panose="02010609060101010101" charset="-122"/>
            </a:endParaRPr>
          </a:p>
          <a:p>
            <a:pPr marL="0" indent="0">
              <a:buNone/>
            </a:pPr>
            <a:r>
              <a:rPr lang="zh-CN" altLang="en-US" sz="2800">
                <a:latin typeface="楷体" panose="02010609060101010101" charset="-122"/>
                <a:ea typeface="楷体" panose="02010609060101010101" charset="-122"/>
                <a:cs typeface="楷体" panose="02010609060101010101" charset="-122"/>
              </a:rPr>
              <a:t>B．使思想界认清了欧美的社会制度</a:t>
            </a:r>
            <a:endParaRPr lang="zh-CN" altLang="en-US" sz="2800">
              <a:latin typeface="楷体" panose="02010609060101010101" charset="-122"/>
              <a:ea typeface="楷体" panose="02010609060101010101" charset="-122"/>
              <a:cs typeface="楷体" panose="02010609060101010101" charset="-122"/>
            </a:endParaRPr>
          </a:p>
          <a:p>
            <a:pPr marL="0" indent="0">
              <a:buNone/>
            </a:pPr>
            <a:r>
              <a:rPr lang="zh-CN" altLang="en-US" sz="2800">
                <a:latin typeface="楷体" panose="02010609060101010101" charset="-122"/>
                <a:ea typeface="楷体" panose="02010609060101010101" charset="-122"/>
                <a:cs typeface="楷体" panose="02010609060101010101" charset="-122"/>
              </a:rPr>
              <a:t>C．在思想上为中国共产党的成立准备了条件</a:t>
            </a:r>
            <a:endParaRPr lang="zh-CN" altLang="en-US" sz="2800">
              <a:latin typeface="楷体" panose="02010609060101010101" charset="-122"/>
              <a:ea typeface="楷体" panose="02010609060101010101" charset="-122"/>
              <a:cs typeface="楷体" panose="02010609060101010101" charset="-122"/>
            </a:endParaRPr>
          </a:p>
          <a:p>
            <a:pPr marL="0" indent="0">
              <a:buNone/>
            </a:pPr>
            <a:r>
              <a:rPr lang="zh-CN" altLang="en-US" sz="2800">
                <a:latin typeface="楷体" panose="02010609060101010101" charset="-122"/>
                <a:ea typeface="楷体" panose="02010609060101010101" charset="-122"/>
                <a:cs typeface="楷体" panose="02010609060101010101" charset="-122"/>
              </a:rPr>
              <a:t>D．消除了知识分子在救亡图存方式上的分歧</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037398" y="760730"/>
            <a:ext cx="4581525" cy="521970"/>
          </a:xfrm>
          <a:prstGeom prst="rect">
            <a:avLst/>
          </a:prstGeom>
          <a:noFill/>
          <a:ln>
            <a:noFill/>
          </a:ln>
        </p:spPr>
        <p:txBody>
          <a:bodyPr wrap="none" rtlCol="0" anchor="t">
            <a:spAutoFit/>
            <a:scene3d>
              <a:camera prst="orthographicFront"/>
              <a:lightRig rig="threePt" dir="t"/>
            </a:scene3d>
          </a:bodyPr>
          <a:p>
            <a:pPr algn="ctr"/>
            <a:r>
              <a:rPr lang="zh-CN" sz="2800" b="1">
                <a:effectLst>
                  <a:outerShdw blurRad="38100" dist="19050" dir="2700000" algn="tl" rotWithShape="0">
                    <a:schemeClr val="dk1">
                      <a:alpha val="40000"/>
                    </a:schemeClr>
                  </a:outerShdw>
                </a:effectLst>
                <a:sym typeface="+mn-ea"/>
              </a:rPr>
              <a:t>近代</a:t>
            </a:r>
            <a:r>
              <a:rPr lang="zh-CN" sz="2800" b="1">
                <a:solidFill>
                  <a:schemeClr val="tx1"/>
                </a:solidFill>
                <a:effectLst>
                  <a:outerShdw blurRad="38100" dist="19050" dir="2700000" algn="tl" rotWithShape="0">
                    <a:schemeClr val="dk1">
                      <a:alpha val="40000"/>
                    </a:schemeClr>
                  </a:outerShdw>
                </a:effectLst>
              </a:rPr>
              <a:t>世界</a:t>
            </a:r>
            <a:r>
              <a:rPr lang="en-US" altLang="zh-CN" sz="2800" b="1">
                <a:solidFill>
                  <a:schemeClr val="tx1"/>
                </a:solidFill>
                <a:effectLst>
                  <a:outerShdw blurRad="38100" dist="19050" dir="2700000" algn="tl" rotWithShape="0">
                    <a:schemeClr val="dk1">
                      <a:alpha val="40000"/>
                    </a:schemeClr>
                  </a:outerShdw>
                </a:effectLst>
              </a:rPr>
              <a:t>-</a:t>
            </a:r>
            <a:r>
              <a:rPr lang="zh-CN" altLang="en-US" sz="2800" b="1">
                <a:solidFill>
                  <a:schemeClr val="tx1"/>
                </a:solidFill>
                <a:effectLst>
                  <a:outerShdw blurRad="38100" dist="19050" dir="2700000" algn="tl" rotWithShape="0">
                    <a:schemeClr val="dk1">
                      <a:alpha val="40000"/>
                    </a:schemeClr>
                  </a:outerShdw>
                </a:effectLst>
              </a:rPr>
              <a:t>五年高考命题回顾</a:t>
            </a:r>
            <a:endParaRPr lang="zh-CN" altLang="en-US" sz="2800" b="1">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nvGraphicFramePr>
        <p:xfrm>
          <a:off x="239395" y="1303655"/>
          <a:ext cx="8654415" cy="4904740"/>
        </p:xfrm>
        <a:graphic>
          <a:graphicData uri="http://schemas.openxmlformats.org/drawingml/2006/table">
            <a:tbl>
              <a:tblPr/>
              <a:tblGrid>
                <a:gridCol w="687070"/>
                <a:gridCol w="995045"/>
                <a:gridCol w="1143000"/>
                <a:gridCol w="1660525"/>
                <a:gridCol w="1470025"/>
                <a:gridCol w="1387475"/>
                <a:gridCol w="1311275"/>
              </a:tblGrid>
              <a:tr h="294640">
                <a:tc>
                  <a:txBody>
                    <a:bodyPr/>
                    <a:p>
                      <a:pPr marL="0" marR="0" lvl="0" indent="0" algn="ctr" defTabSz="914400" rtl="0" eaLnBrk="1" fontAlgn="base" latinLnBrk="0" hangingPunct="1">
                        <a:lnSpc>
                          <a:spcPts val="1800"/>
                        </a:lnSpc>
                        <a:spcBef>
                          <a:spcPct val="0"/>
                        </a:spcBef>
                        <a:spcAft>
                          <a:spcPct val="0"/>
                        </a:spcAft>
                        <a:buClrTx/>
                        <a:buSzTx/>
                        <a:buFontTx/>
                        <a:buNone/>
                      </a:pPr>
                      <a:endParaRPr kumimoji="0" lang="en-US" altLang="zh-CN" sz="1800" b="1" i="0" u="none" strike="noStrike" cap="none" normalizeH="0" baseline="0" dirty="0" smtClean="0">
                        <a:ln>
                          <a:noFill/>
                        </a:ln>
                        <a:solidFill>
                          <a:srgbClr val="FF0000"/>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rPr>
                        <a:t>2013</a:t>
                      </a:r>
                      <a:endPar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rPr>
                        <a:t>2014</a:t>
                      </a:r>
                      <a:endPar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rPr>
                        <a:t>2015</a:t>
                      </a:r>
                      <a:endPar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rPr>
                        <a:t>2016</a:t>
                      </a:r>
                      <a:endPar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rPr>
                        <a:t>2017</a:t>
                      </a:r>
                      <a:endPar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rPr>
                        <a:t>2018</a:t>
                      </a:r>
                      <a:endParaRPr kumimoji="0" lang="en-US" altLang="zh-CN" sz="1800" b="1" i="0" u="none" strike="noStrike" cap="none" normalizeH="0" baseline="0" smtClean="0">
                        <a:ln>
                          <a:noFill/>
                        </a:ln>
                        <a:solidFill>
                          <a:srgbClr val="1B24D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165">
                <a:tc>
                  <a:txBody>
                    <a:bodyPr/>
                    <a:p>
                      <a:pPr marL="0" marR="0" lvl="0" indent="0" algn="l" defTabSz="914400" rtl="0" eaLnBrk="1" fontAlgn="base" latinLnBrk="0" hangingPunct="1">
                        <a:lnSpc>
                          <a:spcPts val="1800"/>
                        </a:lnSpc>
                        <a:spcBef>
                          <a:spcPct val="0"/>
                        </a:spcBef>
                        <a:spcAft>
                          <a:spcPct val="0"/>
                        </a:spcAft>
                        <a:buClrTx/>
                        <a:buSzTx/>
                        <a:buFontTx/>
                        <a:buNone/>
                      </a:pPr>
                      <a:r>
                        <a:rPr kumimoji="0" lang="zh-CN" alt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Ⅰ</a:t>
                      </a:r>
                      <a:r>
                        <a:rPr kumimoji="0" 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卷</a:t>
                      </a:r>
                      <a:endParaRPr kumimoji="0" 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endParaRPr kumimoji="0" lang="zh-CN" sz="18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333333"/>
                          </a:solidFill>
                          <a:effectLst/>
                          <a:latin typeface="黑体" panose="02010609060101010101" pitchFamily="2" charset="-122"/>
                          <a:ea typeface="宋体" panose="02010600030101010101" pitchFamily="2" charset="-122"/>
                        </a:rPr>
                        <a:t>33.</a:t>
                      </a:r>
                      <a:r>
                        <a:rPr kumimoji="0" sz="1800" b="1" i="0" u="none" strike="noStrike" cap="none" normalizeH="0" baseline="0" smtClean="0">
                          <a:ln>
                            <a:noFill/>
                          </a:ln>
                          <a:solidFill>
                            <a:srgbClr val="333333"/>
                          </a:solidFill>
                          <a:effectLst/>
                        </a:rPr>
                        <a:t>美国1787年宪法中关于众议员名额及各州人数的规定</a:t>
                      </a:r>
                      <a:endParaRPr kumimoji="0" sz="1800" b="1" i="0" u="none" strike="noStrike" cap="none" normalizeH="0" baseline="0" smtClean="0">
                        <a:ln>
                          <a:noFill/>
                        </a:ln>
                        <a:solidFill>
                          <a:srgbClr val="333333"/>
                        </a:solidFill>
                        <a:effectLst/>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18世纪中期英国内阁成员关于议会和国王权力的发言</a:t>
                      </a:r>
                      <a:endPar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18世纪初英王尚拥有行政权力（任免官吏）</a:t>
                      </a:r>
                      <a:endPar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第一次工业革命（贫富差距加大）</a:t>
                      </a:r>
                      <a:endParaRPr kumimoji="0" lang="zh-CN" sz="18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2" charset="-122"/>
                          <a:ea typeface="宋体" panose="02010600030101010101" pitchFamily="2" charset="-122"/>
                        </a:rPr>
                        <a:t>33.1847</a:t>
                      </a:r>
                      <a:r>
                        <a:rPr kumimoji="0" lang="zh-CN" sz="18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rPr>
                        <a:t>年正义者同盟名称、口号及目的变化</a:t>
                      </a:r>
                      <a:endParaRPr kumimoji="0" lang="zh-CN" sz="18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Calibri" panose="020F0502020204030204" charset="0"/>
                          <a:ea typeface="宋体" panose="02010600030101010101" pitchFamily="2" charset="-122"/>
                        </a:rPr>
                        <a:t>34.</a:t>
                      </a:r>
                      <a:r>
                        <a:rPr kumimoji="0" lang="zh-CN" sz="1800" b="1" i="0" u="none" strike="noStrike" cap="none" normalizeH="0" baseline="0" smtClean="0">
                          <a:ln>
                            <a:noFill/>
                          </a:ln>
                          <a:solidFill>
                            <a:srgbClr val="1B24D3"/>
                          </a:solidFill>
                          <a:effectLst/>
                          <a:latin typeface="Calibri" panose="020F0502020204030204" charset="0"/>
                          <a:ea typeface="宋体" panose="02010600030101010101" pitchFamily="2" charset="-122"/>
                        </a:rPr>
                        <a:t>英国成为工业革命发源地原因的几种观点</a:t>
                      </a:r>
                      <a:endParaRPr kumimoji="0" lang="zh-CN" sz="1800" b="1" i="0" u="none" strike="noStrike" cap="none" normalizeH="0" baseline="0" smtClean="0">
                        <a:ln>
                          <a:noFill/>
                        </a:ln>
                        <a:solidFill>
                          <a:srgbClr val="1B24D3"/>
                        </a:solidFill>
                        <a:effectLst/>
                        <a:latin typeface="Calibri" panose="020F0502020204030204" charset="0"/>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8300">
                <a:tc>
                  <a:txBody>
                    <a:bodyPr/>
                    <a:p>
                      <a:pPr marL="0" marR="0" lvl="0" indent="0" algn="l" defTabSz="914400" rtl="0" eaLnBrk="1" fontAlgn="base" latinLnBrk="0" hangingPunct="1">
                        <a:lnSpc>
                          <a:spcPts val="1800"/>
                        </a:lnSpc>
                        <a:spcBef>
                          <a:spcPct val="0"/>
                        </a:spcBef>
                        <a:spcAft>
                          <a:spcPct val="0"/>
                        </a:spcAft>
                        <a:buClrTx/>
                        <a:buSzTx/>
                        <a:buFontTx/>
                        <a:buNone/>
                      </a:pPr>
                      <a:r>
                        <a:rPr kumimoji="0" lang="zh-CN" alt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Ⅱ</a:t>
                      </a:r>
                      <a:r>
                        <a:rPr kumimoji="0" 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卷</a:t>
                      </a:r>
                      <a:endParaRPr kumimoji="0" 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华盛顿关于改变邦联制主张的信件</a:t>
                      </a:r>
                      <a:endPar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第一次工业革命</a:t>
                      </a:r>
                      <a:endParaRPr kumimoji="0" lang="zh-CN" sz="18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1B24D3"/>
                          </a:solidFill>
                          <a:effectLst/>
                          <a:latin typeface="Calibri" panose="020F0502020204030204" charset="0"/>
                          <a:ea typeface="黑体" panose="02010609060101010101" pitchFamily="2" charset="-122"/>
                          <a:cs typeface="宋体" panose="02010600030101010101" pitchFamily="2" charset="-122"/>
                        </a:rPr>
                        <a:t>32.茶叶在英国社会生活中的地位变化</a:t>
                      </a:r>
                      <a:endParaRPr kumimoji="0" lang="en-US" alt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19世纪末西方主要国家工业在世界所占比例变化</a:t>
                      </a:r>
                      <a:endParaRPr kumimoji="0" lang="zh-CN" sz="1800" b="1" i="0" u="none" strike="noStrike" cap="none" normalizeH="0" baseline="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lang="en-US" altLang="zh-CN" sz="1800" b="1"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sym typeface="+mn-ea"/>
                        </a:rPr>
                        <a:t>33.</a:t>
                      </a:r>
                      <a:r>
                        <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第一次工业革命（英国环境污染导致人口死亡率提高）</a:t>
                      </a:r>
                      <a:endParaRPr kumimoji="0" lang="zh-CN" sz="1800" b="1" i="0" u="none" strike="noStrike" cap="none" normalizeH="0" baseline="0" dirty="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13世纪佛罗伦萨工商业发展的影响</a:t>
                      </a:r>
                      <a:endPar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2" charset="-122"/>
                          <a:ea typeface="宋体" panose="02010600030101010101" pitchFamily="2" charset="-122"/>
                        </a:rPr>
                        <a:t>33.16-18</a:t>
                      </a:r>
                      <a:r>
                        <a:rPr kumimoji="0" lang="zh-CN" sz="18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rPr>
                        <a:t>世纪奴隶贸易数量变化图</a:t>
                      </a:r>
                      <a:endParaRPr kumimoji="0" lang="zh-CN" sz="1800" b="1" i="0" u="none" strike="noStrike" cap="none" normalizeH="0" baseline="0" smtClean="0">
                        <a:ln>
                          <a:noFill/>
                        </a:ln>
                        <a:solidFill>
                          <a:schemeClr val="tx1"/>
                        </a:solidFill>
                        <a:effectLst/>
                        <a:latin typeface="Calibri" panose="020F0502020204030204" charset="0"/>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2995">
                <a:tc>
                  <a:txBody>
                    <a:bodyPr/>
                    <a:p>
                      <a:pPr marL="0" marR="0" lvl="0" indent="0" algn="l" defTabSz="914400" rtl="0" eaLnBrk="1" fontAlgn="base" latinLnBrk="0" hangingPunct="1">
                        <a:lnSpc>
                          <a:spcPts val="1800"/>
                        </a:lnSpc>
                        <a:spcBef>
                          <a:spcPct val="0"/>
                        </a:spcBef>
                        <a:spcAft>
                          <a:spcPct val="0"/>
                        </a:spcAft>
                        <a:buClrTx/>
                        <a:buSzTx/>
                        <a:buFontTx/>
                        <a:buNone/>
                      </a:pPr>
                      <a:r>
                        <a:rPr kumimoji="0" lang="zh-CN" alt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Ⅲ</a:t>
                      </a:r>
                      <a:r>
                        <a:rPr kumimoji="0" 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卷</a:t>
                      </a:r>
                      <a:endParaRPr kumimoji="0" lang="zh-CN" sz="18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endParaRPr kumimoji="0" lang="en-US" altLang="zh-CN" sz="1800" b="1" i="0" u="none" strike="noStrike" cap="none" normalizeH="0" baseline="0" smtClean="0">
                        <a:ln>
                          <a:noFill/>
                        </a:ln>
                        <a:solidFill>
                          <a:srgbClr val="33333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endParaRPr kumimoji="0" lang="en-US" altLang="zh-CN" sz="1800" b="1" i="0" u="none" strike="noStrike" cap="none" normalizeH="0" baseline="0" smtClean="0">
                        <a:ln>
                          <a:noFill/>
                        </a:ln>
                        <a:solidFill>
                          <a:srgbClr val="33333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endParaRPr kumimoji="0" lang="en-US" altLang="zh-CN" sz="1800" b="1" i="0" u="none" strike="noStrike" cap="none" normalizeH="0" baseline="0" smtClean="0">
                        <a:ln>
                          <a:noFill/>
                        </a:ln>
                        <a:solidFill>
                          <a:srgbClr val="333333"/>
                        </a:solidFill>
                        <a:effectLst/>
                        <a:latin typeface="黑体" panose="02010609060101010101" pitchFamily="2" charset="-122"/>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第一次工业革命（</a:t>
                      </a:r>
                      <a:r>
                        <a:rPr kumimoji="0" lang="en-US" alt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19</a:t>
                      </a:r>
                      <a:r>
                        <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世纪</a:t>
                      </a:r>
                      <a:r>
                        <a:rPr kumimoji="0" lang="en-US" alt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60</a:t>
                      </a:r>
                      <a:r>
                        <a:rPr kumimoji="0" 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年代美国铁路轨距建设）</a:t>
                      </a:r>
                      <a:endParaRPr kumimoji="0" lang="zh-CN" sz="1800" b="1" i="0" u="none" strike="noStrike" cap="none" normalizeH="0" baseline="0" dirty="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33.</a:t>
                      </a:r>
                      <a:r>
                        <a:rPr kumimoji="0"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rPr>
                        <a:t>《九三年》中描述的法国大革命时期的国民公会</a:t>
                      </a:r>
                      <a:endParaRPr kumimoji="0" sz="1800" b="1" i="0" u="none" strike="noStrike" cap="none" normalizeH="0" baseline="0" dirty="0" smtClean="0">
                        <a:ln>
                          <a:noFill/>
                        </a:ln>
                        <a:solidFill>
                          <a:srgbClr val="333333"/>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ts val="18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黑体" panose="02010609060101010101" pitchFamily="2" charset="-122"/>
                          <a:ea typeface="宋体" panose="02010600030101010101" pitchFamily="2" charset="-122"/>
                        </a:rPr>
                        <a:t>33.18</a:t>
                      </a:r>
                      <a:r>
                        <a:rPr kumimoji="0" lang="zh-CN" sz="1800" b="1" i="0" u="none" strike="noStrike" cap="none" normalizeH="0" baseline="0" dirty="0" smtClean="0">
                          <a:ln>
                            <a:noFill/>
                          </a:ln>
                          <a:solidFill>
                            <a:schemeClr val="tx1"/>
                          </a:solidFill>
                          <a:effectLst/>
                          <a:latin typeface="Calibri" panose="020F0502020204030204" charset="0"/>
                          <a:ea typeface="黑体" panose="02010609060101010101" pitchFamily="2" charset="-122"/>
                          <a:cs typeface="宋体" panose="02010600030101010101" pitchFamily="2" charset="-122"/>
                        </a:rPr>
                        <a:t>世纪前半期巴黎的沙龙活动</a:t>
                      </a:r>
                      <a:endParaRPr kumimoji="0" lang="zh-CN" sz="1800" b="1" i="0" u="none" strike="noStrike" cap="none" normalizeH="0" baseline="0" dirty="0" smtClean="0">
                        <a:ln>
                          <a:noFill/>
                        </a:ln>
                        <a:solidFill>
                          <a:schemeClr val="tx1"/>
                        </a:solidFill>
                        <a:effectLst/>
                        <a:latin typeface="Calibri" panose="020F0502020204030204" charset="0"/>
                        <a:ea typeface="宋体" panose="02010600030101010101" pitchFamily="2" charset="-122"/>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070" y="901700"/>
            <a:ext cx="8840470" cy="5446395"/>
          </a:xfrm>
          <a:prstGeom prst="rect">
            <a:avLst/>
          </a:prstGeom>
          <a:noFill/>
        </p:spPr>
        <p:txBody>
          <a:bodyPr wrap="square" rtlCol="0" anchor="t">
            <a:spAutoFit/>
          </a:bodyPr>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altLang="zh-CN" sz="2000" b="1" noProof="0" dirty="0" smtClean="0">
                <a:ln>
                  <a:noFill/>
                </a:ln>
                <a:effectLst/>
                <a:uLnTx/>
                <a:uFillTx/>
                <a:latin typeface="黑体" panose="02010609060101010101" pitchFamily="2" charset="-122"/>
                <a:ea typeface="黑体" panose="02010609060101010101" pitchFamily="2" charset="-122"/>
                <a:sym typeface="+mn-ea"/>
              </a:rPr>
              <a:t>        </a:t>
            </a:r>
            <a:r>
              <a:rPr lang="zh-CN" altLang="en-US" sz="2000" b="1" noProof="0" dirty="0" smtClean="0">
                <a:ln>
                  <a:noFill/>
                </a:ln>
                <a:effectLst/>
                <a:uLnTx/>
                <a:uFillTx/>
                <a:latin typeface="黑体" panose="02010609060101010101" pitchFamily="2" charset="-122"/>
                <a:ea typeface="黑体" panose="02010609060101010101" pitchFamily="2" charset="-122"/>
                <a:sym typeface="+mn-ea"/>
              </a:rPr>
              <a:t>综合上表分析可知，世界近代史的选择题主要考查学生对政治民主化、经济工业化、思想理性化和生活城市化的辩证理解，对此，政治学知识要求比较高。政治史方面，主要考查近代资本主义制度确立、发展、特点和影响</a:t>
            </a:r>
            <a:r>
              <a:rPr lang="zh-CN" altLang="en-US" sz="2000" b="1" noProof="0" dirty="0" smtClean="0">
                <a:ln>
                  <a:noFill/>
                </a:ln>
                <a:solidFill>
                  <a:schemeClr val="tx1"/>
                </a:solidFill>
                <a:effectLst/>
                <a:uLnTx/>
                <a:uFillTx/>
                <a:latin typeface="黑体" panose="02010609060101010101" pitchFamily="2" charset="-122"/>
                <a:ea typeface="黑体" panose="02010609060101010101" pitchFamily="2" charset="-122"/>
                <a:sym typeface="+mn-ea"/>
              </a:rPr>
              <a:t>（弊端）</a:t>
            </a:r>
            <a:r>
              <a:rPr lang="zh-CN" altLang="en-US" sz="2000" b="1" noProof="0" dirty="0" smtClean="0">
                <a:ln>
                  <a:noFill/>
                </a:ln>
                <a:effectLst/>
                <a:uLnTx/>
                <a:uFillTx/>
                <a:latin typeface="黑体" panose="02010609060101010101" pitchFamily="2" charset="-122"/>
                <a:ea typeface="黑体" panose="02010609060101010101" pitchFamily="2" charset="-122"/>
                <a:sym typeface="+mn-ea"/>
              </a:rPr>
              <a:t>，考查美国、英国、法国的比多一些，德国政治考的较少，但不可忽视。经济史方面，主要考查工业革命及其对社会发展和世界格局的广泛影响。</a:t>
            </a:r>
            <a:endParaRPr lang="zh-CN" altLang="en-US" sz="2000" b="1" noProof="0" dirty="0" smtClean="0">
              <a:ln>
                <a:noFill/>
              </a:ln>
              <a:effectLst/>
              <a:uLnTx/>
              <a:uFillTx/>
              <a:latin typeface="黑体" panose="02010609060101010101" pitchFamily="2" charset="-122"/>
              <a:ea typeface="黑体" panose="0201060906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000" b="1" noProof="0" dirty="0" smtClean="0">
                <a:ln>
                  <a:noFill/>
                </a:ln>
                <a:effectLst/>
                <a:uLnTx/>
                <a:uFillTx/>
                <a:latin typeface="黑体" panose="02010609060101010101" pitchFamily="2" charset="-122"/>
                <a:ea typeface="黑体" panose="02010609060101010101" pitchFamily="2" charset="-122"/>
                <a:sym typeface="+mn-ea"/>
              </a:rPr>
              <a:t>        </a:t>
            </a:r>
            <a:r>
              <a:rPr lang="en-US" altLang="zh-CN" sz="2000" b="1">
                <a:latin typeface="黑体" panose="02010609060101010101" pitchFamily="2" charset="-122"/>
                <a:ea typeface="黑体" panose="02010609060101010101" pitchFamily="2" charset="-122"/>
                <a:cs typeface="黑体" panose="02010609060101010101" pitchFamily="2" charset="-122"/>
              </a:rPr>
              <a:t>2019</a:t>
            </a:r>
            <a:r>
              <a:rPr lang="zh-CN" altLang="en-US" sz="2000" b="1">
                <a:latin typeface="黑体" panose="02010609060101010101" pitchFamily="2" charset="-122"/>
                <a:ea typeface="黑体" panose="02010609060101010101" pitchFamily="2" charset="-122"/>
                <a:cs typeface="黑体" panose="02010609060101010101" pitchFamily="2" charset="-122"/>
              </a:rPr>
              <a:t>年高考备考，要注意以下内容：</a:t>
            </a:r>
            <a:r>
              <a:rPr lang="zh-CN" altLang="zh-CN" sz="2000" b="1" dirty="0">
                <a:solidFill>
                  <a:schemeClr val="tx1"/>
                </a:solidFill>
                <a:ea typeface="黑体" panose="02010609060101010101" pitchFamily="2" charset="-122"/>
                <a:sym typeface="+mn-ea"/>
              </a:rPr>
              <a:t>近代西方代议制的渐进性、时代性和国情决定的独特性。比如英国的</a:t>
            </a:r>
            <a:r>
              <a:rPr lang="en-US" altLang="zh-CN" sz="2000" b="1" dirty="0">
                <a:solidFill>
                  <a:schemeClr val="tx1"/>
                </a:solidFill>
                <a:ea typeface="黑体" panose="02010609060101010101" pitchFamily="2" charset="-122"/>
                <a:sym typeface="+mn-ea"/>
              </a:rPr>
              <a:t>《</a:t>
            </a:r>
            <a:r>
              <a:rPr lang="zh-CN" altLang="en-US" sz="2000" b="1" dirty="0">
                <a:solidFill>
                  <a:schemeClr val="tx1"/>
                </a:solidFill>
                <a:ea typeface="黑体" panose="02010609060101010101" pitchFamily="2" charset="-122"/>
                <a:sym typeface="+mn-ea"/>
              </a:rPr>
              <a:t>大宪章</a:t>
            </a:r>
            <a:r>
              <a:rPr lang="en-US" altLang="zh-CN" sz="2000" b="1" dirty="0">
                <a:solidFill>
                  <a:schemeClr val="tx1"/>
                </a:solidFill>
                <a:ea typeface="黑体" panose="02010609060101010101" pitchFamily="2" charset="-122"/>
                <a:sym typeface="+mn-ea"/>
              </a:rPr>
              <a:t>》</a:t>
            </a:r>
            <a:r>
              <a:rPr lang="zh-CN" altLang="en-US" sz="2000" b="1" dirty="0">
                <a:solidFill>
                  <a:schemeClr val="tx1"/>
                </a:solidFill>
                <a:ea typeface="黑体" panose="02010609060101010101" pitchFamily="2" charset="-122"/>
                <a:sym typeface="+mn-ea"/>
              </a:rPr>
              <a:t>与议会传统</a:t>
            </a:r>
            <a:r>
              <a:rPr lang="zh-CN" altLang="zh-CN" sz="2000" b="1" dirty="0">
                <a:solidFill>
                  <a:schemeClr val="tx1"/>
                </a:solidFill>
                <a:ea typeface="黑体" panose="02010609060101010101" pitchFamily="2" charset="-122"/>
                <a:sym typeface="+mn-ea"/>
              </a:rPr>
              <a:t>、</a:t>
            </a:r>
            <a:r>
              <a:rPr lang="en-US" altLang="zh-CN" sz="2000" b="1" dirty="0">
                <a:solidFill>
                  <a:schemeClr val="tx1"/>
                </a:solidFill>
                <a:ea typeface="黑体" panose="02010609060101010101" pitchFamily="2" charset="-122"/>
                <a:sym typeface="+mn-ea"/>
              </a:rPr>
              <a:t>1701</a:t>
            </a:r>
            <a:r>
              <a:rPr lang="zh-CN" altLang="zh-CN" sz="2000" b="1" dirty="0">
                <a:solidFill>
                  <a:schemeClr val="tx1"/>
                </a:solidFill>
                <a:ea typeface="黑体" panose="02010609060101010101" pitchFamily="2" charset="-122"/>
                <a:sym typeface="+mn-ea"/>
              </a:rPr>
              <a:t>王位继承法、</a:t>
            </a:r>
            <a:r>
              <a:rPr lang="en-US" altLang="zh-CN" sz="2000" b="1" dirty="0">
                <a:solidFill>
                  <a:schemeClr val="tx1"/>
                </a:solidFill>
                <a:ea typeface="黑体" panose="02010609060101010101" pitchFamily="2" charset="-122"/>
                <a:sym typeface="+mn-ea"/>
              </a:rPr>
              <a:t>18</a:t>
            </a:r>
            <a:r>
              <a:rPr lang="zh-CN" altLang="zh-CN" sz="2000" b="1" dirty="0">
                <a:solidFill>
                  <a:schemeClr val="tx1"/>
                </a:solidFill>
                <a:ea typeface="黑体" panose="02010609060101010101" pitchFamily="2" charset="-122"/>
                <a:sym typeface="+mn-ea"/>
              </a:rPr>
              <a:t>世纪中期责任内阁制；美国的</a:t>
            </a:r>
            <a:r>
              <a:rPr lang="en-US" altLang="zh-CN" sz="2000" b="1" dirty="0">
                <a:solidFill>
                  <a:schemeClr val="tx1"/>
                </a:solidFill>
                <a:ea typeface="黑体" panose="02010609060101010101" pitchFamily="2" charset="-122"/>
                <a:sym typeface="+mn-ea"/>
              </a:rPr>
              <a:t>1787</a:t>
            </a:r>
            <a:r>
              <a:rPr lang="zh-CN" altLang="zh-CN" sz="2000" b="1" dirty="0">
                <a:solidFill>
                  <a:schemeClr val="tx1"/>
                </a:solidFill>
                <a:ea typeface="黑体" panose="02010609060101010101" pitchFamily="2" charset="-122"/>
                <a:sym typeface="+mn-ea"/>
              </a:rPr>
              <a:t>年宪法及其修正案</a:t>
            </a:r>
            <a:r>
              <a:rPr lang="zh-CN" altLang="en-US" sz="2000" b="1" dirty="0">
                <a:solidFill>
                  <a:schemeClr val="tx1"/>
                </a:solidFill>
                <a:ea typeface="黑体" panose="02010609060101010101" pitchFamily="2" charset="-122"/>
                <a:sym typeface="+mn-ea"/>
              </a:rPr>
              <a:t>和运行机制、两党制的弊端；</a:t>
            </a:r>
            <a:r>
              <a:rPr lang="zh-CN" altLang="zh-CN" sz="2000" b="1" dirty="0">
                <a:solidFill>
                  <a:schemeClr val="tx1"/>
                </a:solidFill>
                <a:ea typeface="黑体" panose="02010609060101010101" pitchFamily="2" charset="-122"/>
                <a:sym typeface="+mn-ea"/>
              </a:rPr>
              <a:t>法国的代议制的曲折性和反复性。 德国“错位的现代化”，等等。要注意</a:t>
            </a:r>
            <a:r>
              <a:rPr lang="zh-CN" altLang="en-US" sz="2000" b="1" dirty="0">
                <a:ea typeface="黑体" panose="02010609060101010101" pitchFamily="2" charset="-122"/>
                <a:sym typeface="+mn-ea"/>
              </a:rPr>
              <a:t>全方位解读新航路、工业革命和资本主义世界市场形成和全球化、西方人文主义的演变和马克思主义以及在政治、经济、文化领域的反映等；</a:t>
            </a:r>
            <a:r>
              <a:rPr lang="en-US" altLang="zh-CN" sz="2000" b="1" dirty="0">
                <a:ea typeface="黑体" panose="02010609060101010101" pitchFamily="2" charset="-122"/>
                <a:sym typeface="+mn-ea"/>
              </a:rPr>
              <a:t>《</a:t>
            </a:r>
            <a:r>
              <a:rPr lang="zh-CN" altLang="en-US" sz="2000" b="1" dirty="0">
                <a:ea typeface="黑体" panose="02010609060101010101" pitchFamily="2" charset="-122"/>
                <a:sym typeface="+mn-ea"/>
              </a:rPr>
              <a:t>资本论</a:t>
            </a:r>
            <a:r>
              <a:rPr lang="en-US" altLang="zh-CN" sz="2000" b="1" dirty="0">
                <a:ea typeface="黑体" panose="02010609060101010101" pitchFamily="2" charset="-122"/>
                <a:sym typeface="+mn-ea"/>
              </a:rPr>
              <a:t>》</a:t>
            </a:r>
            <a:r>
              <a:rPr lang="zh-CN" altLang="en-US" sz="2000" b="1" dirty="0">
                <a:ea typeface="黑体" panose="02010609060101010101" pitchFamily="2" charset="-122"/>
                <a:sym typeface="+mn-ea"/>
              </a:rPr>
              <a:t>的历史地位与当代价值。</a:t>
            </a:r>
            <a:endParaRPr lang="zh-CN" altLang="en-US" sz="2000" b="1" dirty="0">
              <a:ea typeface="黑体" panose="0201060906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000" b="1" dirty="0">
                <a:ea typeface="黑体" panose="02010609060101010101" pitchFamily="2" charset="-122"/>
                <a:sym typeface="+mn-ea"/>
              </a:rPr>
              <a:t>                  尤其要关注：</a:t>
            </a:r>
            <a:r>
              <a:rPr lang="en-US" altLang="zh-CN" sz="2000" b="1">
                <a:latin typeface="黑体" panose="02010609060101010101" pitchFamily="2" charset="-122"/>
                <a:ea typeface="黑体" panose="02010609060101010101" pitchFamily="2" charset="-122"/>
                <a:cs typeface="黑体" panose="02010609060101010101" pitchFamily="2" charset="-122"/>
              </a:rPr>
              <a:t>14-18</a:t>
            </a:r>
            <a:r>
              <a:rPr lang="zh-CN" altLang="en-US" sz="2000" b="1">
                <a:latin typeface="黑体" panose="02010609060101010101" pitchFamily="2" charset="-122"/>
                <a:ea typeface="黑体" panose="02010609060101010101" pitchFamily="2" charset="-122"/>
                <a:cs typeface="黑体" panose="02010609060101010101" pitchFamily="2" charset="-122"/>
              </a:rPr>
              <a:t>世纪欧洲由封建主义向资本主义过渡在经济、政治和思想文化领域的表现及相互关系；工业革命及其对经济、政治（立法）、思想、文学、科技、社会生活、国际关系的全方位的影响；工业革命时期世界历史发展的阶段性特征，等等。</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2065" y="2692400"/>
            <a:ext cx="3398520" cy="645160"/>
          </a:xfrm>
          <a:prstGeom prst="rect">
            <a:avLst/>
          </a:prstGeom>
          <a:noFill/>
        </p:spPr>
        <p:txBody>
          <a:bodyPr wrap="none" rtlCol="0" anchor="t">
            <a:spAutoFit/>
          </a:bodyPr>
          <a:p>
            <a:r>
              <a:rPr lang="zh-CN" altLang="en-US"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a:t>
            </a:r>
            <a:r>
              <a:rPr lang="en-US" altLang="zh-CN"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11</a:t>
            </a:r>
            <a:r>
              <a:rPr lang="zh-CN" altLang="en-US"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a:t>
            </a:r>
            <a:r>
              <a:rPr lang="zh-CN" sz="36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黑体" panose="02010609060101010101" pitchFamily="2" charset="-122"/>
                <a:sym typeface="+mn-ea"/>
              </a:rPr>
              <a:t>现代世界</a:t>
            </a:r>
            <a:endParaRPr lang="zh-CN" altLang="en-US" sz="36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99"/>
          <p:cNvSpPr txBox="1"/>
          <p:nvPr/>
        </p:nvSpPr>
        <p:spPr>
          <a:xfrm>
            <a:off x="0" y="714375"/>
            <a:ext cx="9036050" cy="5446395"/>
          </a:xfrm>
          <a:prstGeom prst="rect">
            <a:avLst/>
          </a:prstGeom>
          <a:noFill/>
          <a:ln w="9525">
            <a:noFill/>
          </a:ln>
        </p:spPr>
        <p:txBody>
          <a:bodyPr anchor="t">
            <a:spAutoFit/>
          </a:bodyPr>
          <a:p>
            <a:pPr>
              <a:buFont typeface="Arial" panose="020B0604020202020204" pitchFamily="34" charset="0"/>
              <a:buNone/>
            </a:pPr>
            <a:r>
              <a:rPr lang="zh-CN" altLang="zh-CN" sz="2400" b="1" dirty="0">
                <a:solidFill>
                  <a:srgbClr val="0000FF"/>
                </a:solidFill>
                <a:latin typeface="黑体" panose="02010609060101010101" pitchFamily="2" charset="-122"/>
                <a:ea typeface="黑体" panose="02010609060101010101" pitchFamily="2" charset="-122"/>
              </a:rPr>
              <a:t>（2018年全国I卷，</a:t>
            </a:r>
            <a:r>
              <a:rPr lang="zh-CN" altLang="en-US" sz="2400" b="1" dirty="0">
                <a:solidFill>
                  <a:srgbClr val="0000FF"/>
                </a:solidFill>
                <a:latin typeface="黑体" panose="02010609060101010101" pitchFamily="2" charset="-122"/>
                <a:ea typeface="黑体" panose="02010609060101010101" pitchFamily="2" charset="-122"/>
              </a:rPr>
              <a:t>3</a:t>
            </a:r>
            <a:r>
              <a:rPr lang="en-US" altLang="zh-CN" sz="2400" b="1" dirty="0">
                <a:solidFill>
                  <a:srgbClr val="0000FF"/>
                </a:solidFill>
                <a:latin typeface="黑体" panose="02010609060101010101" pitchFamily="2" charset="-122"/>
                <a:ea typeface="黑体" panose="02010609060101010101" pitchFamily="2" charset="-122"/>
              </a:rPr>
              <a:t>4</a:t>
            </a:r>
            <a:r>
              <a:rPr lang="zh-CN" altLang="zh-CN" sz="2400" b="1" dirty="0">
                <a:solidFill>
                  <a:srgbClr val="0000FF"/>
                </a:solidFill>
                <a:latin typeface="黑体" panose="02010609060101010101" pitchFamily="2" charset="-122"/>
                <a:ea typeface="黑体" panose="02010609060101010101" pitchFamily="2" charset="-122"/>
              </a:rPr>
              <a:t>）</a:t>
            </a:r>
            <a:r>
              <a:rPr lang="zh-CN" altLang="zh-CN" sz="2400" b="1" dirty="0">
                <a:latin typeface="黑体" panose="02010609060101010101" pitchFamily="2" charset="-122"/>
                <a:ea typeface="黑体" panose="02010609060101010101" pitchFamily="2" charset="-122"/>
              </a:rPr>
              <a:t>传统观点认为，英国成为工业革命发源地，是因为英国最早具备了技术、市场等经济条件；后来有研究者认为，其主要原因是英国建立了君主立宪制度；又有学者提出，煤铁资源丰富、易于开采等自然条件是其重要因素。据此可知，关于工业革命首先发生在英国发生的认识</a:t>
            </a:r>
            <a:endParaRPr lang="zh-CN" altLang="en-US" sz="2400" b="1"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．只能有一种正确合理的观点 </a:t>
            </a:r>
            <a:r>
              <a:rPr lang="en-US" altLang="zh-CN" sz="2400" b="1" dirty="0">
                <a:latin typeface="黑体" panose="02010609060101010101" pitchFamily="2" charset="-122"/>
                <a:ea typeface="黑体" panose="02010609060101010101" pitchFamily="2" charset="-122"/>
              </a:rPr>
              <a:t>B</a:t>
            </a:r>
            <a:r>
              <a:rPr lang="zh-CN" altLang="en-US" sz="2400" b="1" dirty="0">
                <a:latin typeface="黑体" panose="02010609060101010101" pitchFamily="2" charset="-122"/>
                <a:ea typeface="黑体" panose="02010609060101010101" pitchFamily="2" charset="-122"/>
              </a:rPr>
              <a:t>．随着研究视角拓展而趋于全面</a:t>
            </a:r>
            <a:endParaRPr lang="zh-CN" altLang="en-US" sz="2400" b="1"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b="1" dirty="0">
                <a:latin typeface="黑体" panose="02010609060101010101" pitchFamily="2" charset="-122"/>
                <a:ea typeface="黑体" panose="02010609060101010101" pitchFamily="2" charset="-122"/>
              </a:rPr>
              <a:t>C</a:t>
            </a:r>
            <a:r>
              <a:rPr lang="zh-CN" altLang="en-US" sz="2400" b="1" dirty="0">
                <a:latin typeface="黑体" panose="02010609060101010101" pitchFamily="2" charset="-122"/>
                <a:ea typeface="黑体" panose="02010609060101010101" pitchFamily="2" charset="-122"/>
              </a:rPr>
              <a:t>．缺少对欧洲其他国家的观察 </a:t>
            </a:r>
            <a:r>
              <a:rPr lang="en-US" altLang="zh-CN" sz="2400" b="1" dirty="0">
                <a:latin typeface="黑体" panose="02010609060101010101" pitchFamily="2" charset="-122"/>
                <a:ea typeface="黑体" panose="02010609060101010101" pitchFamily="2" charset="-122"/>
              </a:rPr>
              <a:t>D</a:t>
            </a:r>
            <a:r>
              <a:rPr lang="zh-CN" altLang="en-US" sz="2400" b="1" dirty="0">
                <a:latin typeface="黑体" panose="02010609060101010101" pitchFamily="2" charset="-122"/>
                <a:ea typeface="黑体" panose="02010609060101010101" pitchFamily="2" charset="-122"/>
              </a:rPr>
              <a:t>．后期学者研究比传统观点可信</a:t>
            </a:r>
            <a:endParaRPr lang="zh-CN" altLang="zh-CN" sz="2400" b="1" dirty="0">
              <a:solidFill>
                <a:srgbClr val="181DDB"/>
              </a:solidFill>
              <a:latin typeface="黑体" panose="02010609060101010101" pitchFamily="2" charset="-122"/>
              <a:ea typeface="黑体" panose="02010609060101010101" pitchFamily="2" charset="-122"/>
            </a:endParaRPr>
          </a:p>
          <a:p>
            <a:pPr>
              <a:buFont typeface="Arial" panose="020B0604020202020204" pitchFamily="34" charset="0"/>
              <a:buNone/>
            </a:pPr>
            <a:r>
              <a:rPr lang="zh-CN" altLang="zh-CN" b="1" dirty="0">
                <a:solidFill>
                  <a:srgbClr val="FF0000"/>
                </a:solidFill>
                <a:latin typeface="黑体" panose="02010609060101010101" pitchFamily="2" charset="-122"/>
                <a:ea typeface="黑体" panose="02010609060101010101" pitchFamily="2" charset="-122"/>
              </a:rPr>
              <a:t>评析：</a:t>
            </a:r>
            <a:r>
              <a:rPr lang="zh-CN" altLang="en-US" b="1" dirty="0">
                <a:solidFill>
                  <a:schemeClr val="tx1"/>
                </a:solidFill>
                <a:latin typeface="黑体" panose="02010609060101010101" pitchFamily="2" charset="-122"/>
                <a:ea typeface="黑体" panose="02010609060101010101" pitchFamily="2" charset="-122"/>
              </a:rPr>
              <a:t>本题考查的主干知识是工业革命，试题以学术界关于工业革命首先在英国发生的原因的认识变化为背景材料，考查学生获取和解读信息、调动和运用知识、描述和阐释事物的能力，以及历史解释的核心素养。</a:t>
            </a:r>
            <a:endParaRPr lang="zh-CN" altLang="en-US" b="1" dirty="0">
              <a:solidFill>
                <a:schemeClr val="tx1"/>
              </a:solidFill>
              <a:latin typeface="黑体" panose="02010609060101010101" pitchFamily="2" charset="-122"/>
              <a:ea typeface="黑体" panose="02010609060101010101" pitchFamily="2" charset="-122"/>
            </a:endParaRPr>
          </a:p>
          <a:p>
            <a:pPr>
              <a:buFont typeface="Arial" panose="020B0604020202020204" pitchFamily="34" charset="0"/>
              <a:buNone/>
            </a:pPr>
            <a:r>
              <a:rPr lang="zh-CN" altLang="en-US" b="1" dirty="0">
                <a:solidFill>
                  <a:schemeClr val="tx1"/>
                </a:solidFill>
                <a:latin typeface="黑体" panose="02010609060101010101" pitchFamily="2" charset="-122"/>
                <a:ea typeface="黑体" panose="02010609060101010101" pitchFamily="2" charset="-122"/>
              </a:rPr>
              <a:t>    </a:t>
            </a:r>
            <a:r>
              <a:rPr lang="zh-CN" altLang="en-US" b="1" dirty="0">
                <a:latin typeface="黑体" panose="02010609060101010101" pitchFamily="2" charset="-122"/>
                <a:ea typeface="黑体" panose="02010609060101010101" pitchFamily="2" charset="-122"/>
              </a:rPr>
              <a:t>一般来说，对某一历史事物的解释会出现不同，这是由于解释者受到时代条件、占有史料、立场、研究方法和视角等方面存在不同，随着时代的进步和研究的深入，历史解释会日趋完善合理，题干材料中对工业革命首先发生于英国原因的解释，就反映了这一变化过程，故</a:t>
            </a:r>
            <a:r>
              <a:rPr lang="en-US" altLang="zh-CN" b="1" dirty="0">
                <a:latin typeface="黑体" panose="02010609060101010101" pitchFamily="2" charset="-122"/>
                <a:ea typeface="黑体" panose="02010609060101010101" pitchFamily="2" charset="-122"/>
              </a:rPr>
              <a:t>B</a:t>
            </a:r>
            <a:r>
              <a:rPr lang="zh-CN" altLang="en-US" b="1" dirty="0">
                <a:latin typeface="黑体" panose="02010609060101010101" pitchFamily="2" charset="-122"/>
                <a:ea typeface="黑体" panose="02010609060101010101" pitchFamily="2" charset="-122"/>
              </a:rPr>
              <a:t>项符合题意。视角不同，对历史现象的解释也会存在差别，排除</a:t>
            </a:r>
            <a:r>
              <a:rPr lang="en-US" altLang="zh-CN" b="1" dirty="0">
                <a:latin typeface="黑体" panose="02010609060101010101" pitchFamily="2" charset="-122"/>
                <a:ea typeface="黑体" panose="02010609060101010101" pitchFamily="2" charset="-122"/>
              </a:rPr>
              <a:t>A</a:t>
            </a:r>
            <a:r>
              <a:rPr lang="zh-CN" altLang="en-US" b="1" dirty="0">
                <a:latin typeface="黑体" panose="02010609060101010101" pitchFamily="2" charset="-122"/>
                <a:ea typeface="黑体" panose="02010609060101010101" pitchFamily="2" charset="-122"/>
              </a:rPr>
              <a:t>项；题干材料中“英国最早具备了”等信息，表明已经从时间、经济、政体、资源等方面与其他欧洲国家进行了比较，排除</a:t>
            </a:r>
            <a:r>
              <a:rPr lang="en-US" altLang="zh-CN" b="1" dirty="0">
                <a:latin typeface="黑体" panose="02010609060101010101" pitchFamily="2" charset="-122"/>
                <a:ea typeface="黑体" panose="02010609060101010101" pitchFamily="2" charset="-122"/>
              </a:rPr>
              <a:t>C</a:t>
            </a:r>
            <a:r>
              <a:rPr lang="zh-CN" altLang="en-US" b="1" dirty="0">
                <a:latin typeface="黑体" panose="02010609060101010101" pitchFamily="2" charset="-122"/>
                <a:ea typeface="黑体" panose="02010609060101010101" pitchFamily="2" charset="-122"/>
              </a:rPr>
              <a:t>项。</a:t>
            </a:r>
            <a:endParaRPr lang="zh-CN" altLang="zh-CN" b="1" dirty="0">
              <a:solidFill>
                <a:srgbClr val="181DDB"/>
              </a:solidFill>
              <a:latin typeface="黑体" panose="02010609060101010101" pitchFamily="2" charset="-122"/>
              <a:ea typeface="黑体" panose="02010609060101010101" pitchFamily="2" charset="-122"/>
            </a:endParaRPr>
          </a:p>
          <a:p>
            <a:pPr>
              <a:buFont typeface="Arial" panose="020B0604020202020204" pitchFamily="34" charset="0"/>
              <a:buNone/>
            </a:pPr>
            <a:r>
              <a:rPr lang="zh-CN" altLang="zh-CN" b="1" dirty="0">
                <a:solidFill>
                  <a:srgbClr val="FF0000"/>
                </a:solidFill>
                <a:latin typeface="黑体" panose="02010609060101010101" pitchFamily="2" charset="-122"/>
                <a:ea typeface="黑体" panose="02010609060101010101" pitchFamily="2" charset="-122"/>
              </a:rPr>
              <a:t>答案：</a:t>
            </a:r>
            <a:r>
              <a:rPr lang="zh-CN" altLang="en-US" b="1" dirty="0">
                <a:solidFill>
                  <a:srgbClr val="1F1FDF"/>
                </a:solidFill>
                <a:latin typeface="黑体" panose="02010609060101010101" pitchFamily="2" charset="-122"/>
                <a:ea typeface="黑体" panose="02010609060101010101" pitchFamily="2" charset="-122"/>
              </a:rPr>
              <a:t>B  </a:t>
            </a:r>
            <a:r>
              <a:rPr lang="zh-CN" altLang="en-US" b="1" dirty="0">
                <a:solidFill>
                  <a:srgbClr val="FF0000"/>
                </a:solidFill>
                <a:latin typeface="黑体" panose="02010609060101010101" pitchFamily="2" charset="-122"/>
                <a:ea typeface="黑体" panose="02010609060101010101" pitchFamily="2" charset="-122"/>
              </a:rPr>
              <a:t>本题难度</a:t>
            </a:r>
            <a:r>
              <a:rPr lang="en-US" altLang="zh-CN" b="1" dirty="0">
                <a:solidFill>
                  <a:srgbClr val="0000FF"/>
                </a:solidFill>
                <a:latin typeface="黑体" panose="02010609060101010101" pitchFamily="2" charset="-122"/>
                <a:ea typeface="黑体" panose="02010609060101010101" pitchFamily="2" charset="-122"/>
              </a:rPr>
              <a:t>0.76  </a:t>
            </a:r>
            <a:r>
              <a:rPr lang="zh-CN" altLang="en-US" b="1" dirty="0">
                <a:solidFill>
                  <a:srgbClr val="FF0000"/>
                </a:solidFill>
                <a:latin typeface="黑体" panose="02010609060101010101" pitchFamily="2" charset="-122"/>
                <a:ea typeface="黑体" panose="02010609060101010101" pitchFamily="2" charset="-122"/>
              </a:rPr>
              <a:t>区分度</a:t>
            </a:r>
            <a:r>
              <a:rPr lang="en-US" altLang="zh-CN" b="1" dirty="0">
                <a:solidFill>
                  <a:srgbClr val="0000FF"/>
                </a:solidFill>
                <a:latin typeface="黑体" panose="02010609060101010101" pitchFamily="2" charset="-122"/>
                <a:ea typeface="黑体" panose="02010609060101010101" pitchFamily="2" charset="-122"/>
              </a:rPr>
              <a:t>0.25 </a:t>
            </a:r>
            <a:endParaRPr lang="zh-CN" altLang="en-US" b="1" dirty="0">
              <a:solidFill>
                <a:srgbClr val="181DDB"/>
              </a:solidFill>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102"/>
          <p:cNvSpPr txBox="1"/>
          <p:nvPr/>
        </p:nvSpPr>
        <p:spPr>
          <a:xfrm>
            <a:off x="395288" y="765175"/>
            <a:ext cx="8497887" cy="4892675"/>
          </a:xfrm>
          <a:prstGeom prst="rect">
            <a:avLst/>
          </a:prstGeom>
          <a:noFill/>
          <a:ln w="9525">
            <a:noFill/>
          </a:ln>
        </p:spPr>
        <p:txBody>
          <a:bodyPr anchor="t">
            <a:spAutoFit/>
          </a:bodyPr>
          <a:p>
            <a:pPr>
              <a:buFont typeface="Arial" panose="020B0604020202020204" pitchFamily="34" charset="0"/>
              <a:buNone/>
            </a:pPr>
            <a:r>
              <a:rPr lang="zh-CN" altLang="zh-CN" sz="2400" dirty="0">
                <a:solidFill>
                  <a:srgbClr val="0000FF"/>
                </a:solidFill>
                <a:latin typeface="黑体" panose="02010609060101010101" pitchFamily="2" charset="-122"/>
                <a:ea typeface="黑体" panose="02010609060101010101" pitchFamily="2" charset="-122"/>
              </a:rPr>
              <a:t>（2018年全国I卷，</a:t>
            </a:r>
            <a:r>
              <a:rPr lang="zh-CN" altLang="en-US" sz="2400" dirty="0">
                <a:solidFill>
                  <a:srgbClr val="0000FF"/>
                </a:solidFill>
                <a:latin typeface="黑体" panose="02010609060101010101" pitchFamily="2" charset="-122"/>
                <a:ea typeface="黑体" panose="02010609060101010101" pitchFamily="2" charset="-122"/>
              </a:rPr>
              <a:t>3</a:t>
            </a:r>
            <a:r>
              <a:rPr lang="en-US" altLang="zh-CN" sz="2400" dirty="0">
                <a:solidFill>
                  <a:srgbClr val="0000FF"/>
                </a:solidFill>
                <a:latin typeface="黑体" panose="02010609060101010101" pitchFamily="2" charset="-122"/>
                <a:ea typeface="黑体" panose="02010609060101010101" pitchFamily="2" charset="-122"/>
              </a:rPr>
              <a:t>5</a:t>
            </a:r>
            <a:r>
              <a:rPr lang="zh-CN" altLang="zh-CN" sz="2400" dirty="0">
                <a:solidFill>
                  <a:srgbClr val="0000FF"/>
                </a:solidFill>
                <a:latin typeface="黑体" panose="02010609060101010101" pitchFamily="2" charset="-122"/>
                <a:ea typeface="黑体" panose="02010609060101010101" pitchFamily="2" charset="-122"/>
              </a:rPr>
              <a:t>）</a:t>
            </a:r>
            <a:r>
              <a:rPr lang="zh-CN" altLang="zh-CN" sz="2400" dirty="0">
                <a:latin typeface="黑体" panose="02010609060101010101" pitchFamily="2" charset="-122"/>
                <a:ea typeface="黑体" panose="02010609060101010101" pitchFamily="2" charset="-122"/>
              </a:rPr>
              <a:t>图</a:t>
            </a:r>
            <a:r>
              <a:rPr lang="en-US" altLang="zh-CN" sz="2400" dirty="0">
                <a:latin typeface="黑体" panose="02010609060101010101" pitchFamily="2" charset="-122"/>
                <a:ea typeface="黑体" panose="02010609060101010101" pitchFamily="2" charset="-122"/>
              </a:rPr>
              <a:t>8</a:t>
            </a:r>
            <a:r>
              <a:rPr lang="zh-CN" altLang="en-US" sz="2400" dirty="0">
                <a:latin typeface="黑体" panose="02010609060101010101" pitchFamily="2" charset="-122"/>
                <a:ea typeface="黑体" panose="02010609060101010101" pitchFamily="2" charset="-122"/>
              </a:rPr>
              <a:t>反映了</a:t>
            </a:r>
            <a:r>
              <a:rPr lang="en-US" altLang="zh-CN" sz="2400" dirty="0">
                <a:latin typeface="黑体" panose="02010609060101010101" pitchFamily="2" charset="-122"/>
                <a:ea typeface="黑体" panose="02010609060101010101" pitchFamily="2" charset="-122"/>
              </a:rPr>
              <a:t>1945</a:t>
            </a:r>
            <a:r>
              <a:rPr lang="zh-CN" altLang="en-US" sz="2400" dirty="0">
                <a:latin typeface="黑体" panose="02010609060101010101" pitchFamily="2" charset="-122"/>
                <a:ea typeface="黑体" panose="02010609060101010101" pitchFamily="2" charset="-122"/>
              </a:rPr>
              <a:t>～</a:t>
            </a:r>
            <a:r>
              <a:rPr lang="en-US" altLang="zh-CN" sz="2400" dirty="0">
                <a:latin typeface="黑体" panose="02010609060101010101" pitchFamily="2" charset="-122"/>
                <a:ea typeface="黑体" panose="02010609060101010101" pitchFamily="2" charset="-122"/>
              </a:rPr>
              <a:t>1975</a:t>
            </a:r>
            <a:r>
              <a:rPr lang="zh-CN" altLang="en-US" sz="2400" dirty="0">
                <a:latin typeface="黑体" panose="02010609060101010101" pitchFamily="2" charset="-122"/>
                <a:ea typeface="黑体" panose="02010609060101010101" pitchFamily="2" charset="-122"/>
              </a:rPr>
              <a:t>年间联合国成员国的变化情况，这表明</a:t>
            </a: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en-US" altLang="zh-CN" sz="2400" dirty="0">
              <a:latin typeface="黑体" panose="02010609060101010101" pitchFamily="2" charset="-122"/>
              <a:ea typeface="黑体" panose="02010609060101010101" pitchFamily="2" charset="-122"/>
            </a:endParaRPr>
          </a:p>
          <a:p>
            <a:pPr>
              <a:buFont typeface="Arial" panose="020B0604020202020204" pitchFamily="34" charset="0"/>
              <a:buNone/>
            </a:pPr>
            <a:endParaRPr lang="en-US" altLang="zh-CN" sz="2400"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dirty="0">
                <a:latin typeface="黑体" panose="02010609060101010101" pitchFamily="2" charset="-122"/>
                <a:ea typeface="黑体" panose="02010609060101010101" pitchFamily="2" charset="-122"/>
              </a:rPr>
              <a:t>A</a:t>
            </a:r>
            <a:r>
              <a:rPr lang="zh-CN" altLang="en-US" sz="2400" dirty="0">
                <a:latin typeface="黑体" panose="02010609060101010101" pitchFamily="2" charset="-122"/>
                <a:ea typeface="黑体" panose="02010609060101010101" pitchFamily="2" charset="-122"/>
              </a:rPr>
              <a:t>．第三世界发展壮大         </a:t>
            </a:r>
            <a:r>
              <a:rPr lang="en-US" altLang="zh-CN" sz="2400" dirty="0">
                <a:latin typeface="黑体" panose="02010609060101010101" pitchFamily="2" charset="-122"/>
                <a:ea typeface="黑体" panose="02010609060101010101" pitchFamily="2" charset="-122"/>
              </a:rPr>
              <a:t>B</a:t>
            </a:r>
            <a:r>
              <a:rPr lang="zh-CN" altLang="en-US" sz="2400" dirty="0">
                <a:latin typeface="黑体" panose="02010609060101010101" pitchFamily="2" charset="-122"/>
                <a:ea typeface="黑体" panose="02010609060101010101" pitchFamily="2" charset="-122"/>
              </a:rPr>
              <a:t>．欧共体的成员增加</a:t>
            </a:r>
            <a:endParaRPr lang="zh-CN" altLang="en-US" sz="2400" dirty="0">
              <a:latin typeface="黑体" panose="02010609060101010101" pitchFamily="2" charset="-122"/>
              <a:ea typeface="黑体" panose="02010609060101010101" pitchFamily="2" charset="-122"/>
            </a:endParaRPr>
          </a:p>
          <a:p>
            <a:pPr>
              <a:buFont typeface="Arial" panose="020B0604020202020204" pitchFamily="34" charset="0"/>
              <a:buNone/>
            </a:pPr>
            <a:r>
              <a:rPr lang="en-US" altLang="zh-CN" sz="2400" dirty="0">
                <a:latin typeface="黑体" panose="02010609060101010101" pitchFamily="2" charset="-122"/>
                <a:ea typeface="黑体" panose="02010609060101010101" pitchFamily="2" charset="-122"/>
              </a:rPr>
              <a:t>C</a:t>
            </a:r>
            <a:r>
              <a:rPr lang="zh-CN" altLang="en-US" sz="2400" dirty="0">
                <a:latin typeface="黑体" panose="02010609060101010101" pitchFamily="2" charset="-122"/>
                <a:ea typeface="黑体" panose="02010609060101010101" pitchFamily="2" charset="-122"/>
              </a:rPr>
              <a:t>．世界贸易范围明显扩大     </a:t>
            </a:r>
            <a:r>
              <a:rPr lang="en-US" altLang="zh-CN" sz="2400" dirty="0">
                <a:latin typeface="黑体" panose="02010609060101010101" pitchFamily="2" charset="-122"/>
                <a:ea typeface="黑体" panose="02010609060101010101" pitchFamily="2" charset="-122"/>
              </a:rPr>
              <a:t>D</a:t>
            </a:r>
            <a:r>
              <a:rPr lang="zh-CN" altLang="en-US" sz="2400" dirty="0">
                <a:latin typeface="黑体" panose="02010609060101010101" pitchFamily="2" charset="-122"/>
                <a:ea typeface="黑体" panose="02010609060101010101" pitchFamily="2" charset="-122"/>
              </a:rPr>
              <a:t>．经济区域化的趋势加强 </a:t>
            </a:r>
            <a:endParaRPr lang="zh-CN" altLang="zh-CN" sz="2400" dirty="0">
              <a:solidFill>
                <a:srgbClr val="0000FF"/>
              </a:solidFill>
              <a:latin typeface="黑体" panose="02010609060101010101" pitchFamily="2" charset="-122"/>
              <a:ea typeface="黑体" panose="02010609060101010101" pitchFamily="2" charset="-122"/>
            </a:endParaRPr>
          </a:p>
        </p:txBody>
      </p:sp>
      <p:pic>
        <p:nvPicPr>
          <p:cNvPr id="36866" name="Picture 4" descr="中学历史教学园地（www.zxls.com）——全国文章总量、访问量最大的历史教学网站。"/>
          <p:cNvPicPr>
            <a:picLocks noChangeAspect="1"/>
          </p:cNvPicPr>
          <p:nvPr/>
        </p:nvPicPr>
        <p:blipFill>
          <a:blip r:embed="rId1"/>
          <a:stretch>
            <a:fillRect/>
          </a:stretch>
        </p:blipFill>
        <p:spPr>
          <a:xfrm>
            <a:off x="1116013" y="1628775"/>
            <a:ext cx="6696075" cy="3009900"/>
          </a:xfrm>
          <a:prstGeom prst="rect">
            <a:avLst/>
          </a:prstGeom>
          <a:noFill/>
          <a:ln w="9525">
            <a:noFill/>
          </a:ln>
        </p:spPr>
      </p:pic>
    </p:spTree>
    <p:custDataLst>
      <p:tags r:id="rId2"/>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102"/>
          <p:cNvSpPr txBox="1"/>
          <p:nvPr/>
        </p:nvSpPr>
        <p:spPr>
          <a:xfrm>
            <a:off x="322898" y="921385"/>
            <a:ext cx="8497887" cy="5015865"/>
          </a:xfrm>
          <a:prstGeom prst="rect">
            <a:avLst/>
          </a:prstGeom>
          <a:noFill/>
          <a:ln w="9525">
            <a:noFill/>
          </a:ln>
        </p:spPr>
        <p:txBody>
          <a:bodyPr anchor="t">
            <a:spAutoFit/>
          </a:bodyPr>
          <a:p>
            <a:pPr algn="just">
              <a:buFont typeface="Arial" panose="020B0604020202020204" pitchFamily="34" charset="0"/>
              <a:buNone/>
            </a:pPr>
            <a:r>
              <a:rPr lang="zh-CN" altLang="zh-CN" sz="2000" b="1" dirty="0">
                <a:solidFill>
                  <a:srgbClr val="FF0000"/>
                </a:solidFill>
                <a:latin typeface="黑体" panose="02010609060101010101" pitchFamily="2" charset="-122"/>
                <a:ea typeface="黑体" panose="02010609060101010101" pitchFamily="2" charset="-122"/>
              </a:rPr>
              <a:t>评析：</a:t>
            </a:r>
            <a:r>
              <a:rPr lang="zh-CN" altLang="en-US" sz="2000" b="1" dirty="0">
                <a:latin typeface="黑体" panose="02010609060101010101" pitchFamily="2" charset="-122"/>
                <a:ea typeface="黑体" panose="02010609060101010101" pitchFamily="2" charset="-122"/>
              </a:rPr>
              <a:t>本题考查二战后世界政治格局的变化。试题以</a:t>
            </a:r>
            <a:r>
              <a:rPr lang="en-US" altLang="zh-CN" sz="2000" b="1" dirty="0">
                <a:latin typeface="黑体" panose="02010609060101010101" pitchFamily="2" charset="-122"/>
                <a:ea typeface="黑体" panose="02010609060101010101" pitchFamily="2" charset="-122"/>
              </a:rPr>
              <a:t>1945</a:t>
            </a:r>
            <a:r>
              <a:rPr lang="zh-CN" altLang="en-US" sz="2000" b="1" dirty="0">
                <a:latin typeface="黑体" panose="02010609060101010101" pitchFamily="2" charset="-122"/>
                <a:ea typeface="黑体" panose="02010609060101010101" pitchFamily="2" charset="-122"/>
              </a:rPr>
              <a:t>、</a:t>
            </a:r>
            <a:r>
              <a:rPr lang="en-US" altLang="zh-CN" sz="2000" b="1" dirty="0">
                <a:latin typeface="黑体" panose="02010609060101010101" pitchFamily="2" charset="-122"/>
                <a:ea typeface="黑体" panose="02010609060101010101" pitchFamily="2" charset="-122"/>
              </a:rPr>
              <a:t>1955</a:t>
            </a:r>
            <a:r>
              <a:rPr lang="zh-CN" altLang="en-US" sz="2000" b="1" dirty="0">
                <a:latin typeface="黑体" panose="02010609060101010101" pitchFamily="2" charset="-122"/>
                <a:ea typeface="黑体" panose="02010609060101010101" pitchFamily="2" charset="-122"/>
              </a:rPr>
              <a:t>、</a:t>
            </a:r>
            <a:r>
              <a:rPr lang="en-US" altLang="zh-CN" sz="2000" b="1" dirty="0">
                <a:latin typeface="黑体" panose="02010609060101010101" pitchFamily="2" charset="-122"/>
                <a:ea typeface="黑体" panose="02010609060101010101" pitchFamily="2" charset="-122"/>
              </a:rPr>
              <a:t>1965</a:t>
            </a:r>
            <a:r>
              <a:rPr lang="zh-CN" altLang="en-US" sz="2000" b="1" dirty="0">
                <a:latin typeface="黑体" panose="02010609060101010101" pitchFamily="2" charset="-122"/>
                <a:ea typeface="黑体" panose="02010609060101010101" pitchFamily="2" charset="-122"/>
              </a:rPr>
              <a:t>、</a:t>
            </a:r>
            <a:r>
              <a:rPr lang="en-US" altLang="zh-CN" sz="2000" b="1" dirty="0">
                <a:latin typeface="黑体" panose="02010609060101010101" pitchFamily="2" charset="-122"/>
                <a:ea typeface="黑体" panose="02010609060101010101" pitchFamily="2" charset="-122"/>
              </a:rPr>
              <a:t>1975</a:t>
            </a:r>
            <a:r>
              <a:rPr lang="zh-CN" altLang="en-US" sz="2000" b="1" dirty="0">
                <a:latin typeface="黑体" panose="02010609060101010101" pitchFamily="2" charset="-122"/>
                <a:ea typeface="黑体" panose="02010609060101010101" pitchFamily="2" charset="-122"/>
              </a:rPr>
              <a:t>年四个年份联合国成员国组成情况变化切入，考查考生从图中获取有效信息并运用所学知识进行合理解读的能力，以及时空观念、历史解释等核心素养。</a:t>
            </a:r>
            <a:endParaRPr lang="zh-CN" altLang="en-US" sz="2000" b="1" dirty="0">
              <a:latin typeface="黑体" panose="02010609060101010101" pitchFamily="2" charset="-122"/>
              <a:ea typeface="黑体" panose="02010609060101010101" pitchFamily="2" charset="-122"/>
            </a:endParaRPr>
          </a:p>
          <a:p>
            <a:pPr algn="just">
              <a:buFont typeface="Arial" panose="020B0604020202020204" pitchFamily="34" charset="0"/>
              <a:buNone/>
            </a:pPr>
            <a:r>
              <a:rPr lang="zh-CN" altLang="en-US" sz="2000" b="1" dirty="0">
                <a:latin typeface="黑体" panose="02010609060101010101" pitchFamily="2" charset="-122"/>
                <a:ea typeface="黑体" panose="02010609060101010101" pitchFamily="2" charset="-122"/>
              </a:rPr>
              <a:t>    从图中可以看出，欧洲、美洲、大洋洲国家在联合国中所占比重呈下降趋势，亚洲、非洲加入联合国的国家明显增多，在联合国中的比重也由</a:t>
            </a:r>
            <a:r>
              <a:rPr lang="en-US" altLang="zh-CN" sz="2000" b="1" dirty="0">
                <a:latin typeface="黑体" panose="02010609060101010101" pitchFamily="2" charset="-122"/>
                <a:ea typeface="黑体" panose="02010609060101010101" pitchFamily="2" charset="-122"/>
              </a:rPr>
              <a:t>1945</a:t>
            </a:r>
            <a:r>
              <a:rPr lang="zh-CN" altLang="en-US" sz="2000" b="1" dirty="0">
                <a:latin typeface="黑体" panose="02010609060101010101" pitchFamily="2" charset="-122"/>
                <a:ea typeface="黑体" panose="02010609060101010101" pitchFamily="2" charset="-122"/>
              </a:rPr>
              <a:t>年不足四分之一上升到</a:t>
            </a:r>
            <a:r>
              <a:rPr lang="en-US" altLang="zh-CN" sz="2000" b="1" dirty="0">
                <a:latin typeface="黑体" panose="02010609060101010101" pitchFamily="2" charset="-122"/>
                <a:ea typeface="黑体" panose="02010609060101010101" pitchFamily="2" charset="-122"/>
              </a:rPr>
              <a:t>1975</a:t>
            </a:r>
            <a:r>
              <a:rPr lang="zh-CN" altLang="en-US" sz="2000" b="1" dirty="0">
                <a:latin typeface="黑体" panose="02010609060101010101" pitchFamily="2" charset="-122"/>
                <a:ea typeface="黑体" panose="02010609060101010101" pitchFamily="2" charset="-122"/>
              </a:rPr>
              <a:t>年的一半以上，这反映了二战后亚非新独立国家的逐渐崛起，故</a:t>
            </a:r>
            <a:r>
              <a:rPr lang="en-US" altLang="zh-CN" sz="2000" b="1" dirty="0">
                <a:latin typeface="黑体" panose="02010609060101010101" pitchFamily="2" charset="-122"/>
                <a:ea typeface="黑体" panose="02010609060101010101" pitchFamily="2" charset="-122"/>
              </a:rPr>
              <a:t>A</a:t>
            </a:r>
            <a:r>
              <a:rPr lang="zh-CN" altLang="en-US" sz="2000" b="1" dirty="0">
                <a:latin typeface="黑体" panose="02010609060101010101" pitchFamily="2" charset="-122"/>
                <a:ea typeface="黑体" panose="02010609060101010101" pitchFamily="2" charset="-122"/>
              </a:rPr>
              <a:t>项符合题意。材料体现的是联合国成员国的变化，没有反映欧共体的发展情况，更没有反应世界经济和贸易的发展状况，排除</a:t>
            </a:r>
            <a:r>
              <a:rPr lang="en-US" altLang="zh-CN" sz="2000" b="1" dirty="0">
                <a:latin typeface="黑体" panose="02010609060101010101" pitchFamily="2" charset="-122"/>
                <a:ea typeface="黑体" panose="02010609060101010101" pitchFamily="2" charset="-122"/>
              </a:rPr>
              <a:t>B</a:t>
            </a:r>
            <a:r>
              <a:rPr lang="zh-CN" altLang="en-US" sz="2000" b="1" dirty="0">
                <a:latin typeface="黑体" panose="02010609060101010101" pitchFamily="2" charset="-122"/>
                <a:ea typeface="黑体" panose="02010609060101010101" pitchFamily="2" charset="-122"/>
              </a:rPr>
              <a:t>、</a:t>
            </a:r>
            <a:r>
              <a:rPr lang="en-US" altLang="zh-CN" sz="2000" b="1" dirty="0">
                <a:latin typeface="黑体" panose="02010609060101010101" pitchFamily="2" charset="-122"/>
                <a:ea typeface="黑体" panose="02010609060101010101" pitchFamily="2" charset="-122"/>
              </a:rPr>
              <a:t>C</a:t>
            </a:r>
            <a:r>
              <a:rPr lang="zh-CN" altLang="en-US" sz="2000" b="1" dirty="0">
                <a:latin typeface="黑体" panose="02010609060101010101" pitchFamily="2" charset="-122"/>
                <a:ea typeface="黑体" panose="02010609060101010101" pitchFamily="2" charset="-122"/>
              </a:rPr>
              <a:t>、</a:t>
            </a:r>
            <a:r>
              <a:rPr lang="en-US" altLang="zh-CN" sz="2000" b="1" dirty="0">
                <a:latin typeface="黑体" panose="02010609060101010101" pitchFamily="2" charset="-122"/>
                <a:ea typeface="黑体" panose="02010609060101010101" pitchFamily="2" charset="-122"/>
              </a:rPr>
              <a:t>D</a:t>
            </a:r>
            <a:r>
              <a:rPr lang="zh-CN" altLang="en-US" sz="2000" b="1" dirty="0">
                <a:latin typeface="黑体" panose="02010609060101010101" pitchFamily="2" charset="-122"/>
                <a:ea typeface="黑体" panose="02010609060101010101" pitchFamily="2" charset="-122"/>
              </a:rPr>
              <a:t>三项。</a:t>
            </a:r>
            <a:endParaRPr lang="zh-CN" altLang="en-US" sz="2000" b="1" dirty="0">
              <a:latin typeface="黑体" panose="02010609060101010101" pitchFamily="2" charset="-122"/>
              <a:ea typeface="黑体" panose="02010609060101010101" pitchFamily="2" charset="-122"/>
            </a:endParaRPr>
          </a:p>
          <a:p>
            <a:pPr algn="just">
              <a:buFont typeface="Arial" panose="020B0604020202020204" pitchFamily="34" charset="0"/>
              <a:buNone/>
            </a:pPr>
            <a:r>
              <a:rPr lang="zh-CN" altLang="en-US" sz="2000" b="1" dirty="0">
                <a:latin typeface="黑体" panose="02010609060101010101" pitchFamily="2" charset="-122"/>
                <a:ea typeface="黑体" panose="02010609060101010101" pitchFamily="2" charset="-122"/>
              </a:rPr>
              <a:t>   “第三世界”这个名词最先由人口学家</a:t>
            </a:r>
            <a:r>
              <a:rPr lang="en-US" altLang="zh-CN" sz="2000" b="1" dirty="0">
                <a:latin typeface="黑体" panose="02010609060101010101" pitchFamily="2" charset="-122"/>
                <a:ea typeface="黑体" panose="02010609060101010101" pitchFamily="2" charset="-122"/>
              </a:rPr>
              <a:t>Alfred Sauvy</a:t>
            </a:r>
            <a:r>
              <a:rPr lang="zh-CN" altLang="en-US" sz="2000" b="1" dirty="0">
                <a:latin typeface="黑体" panose="02010609060101010101" pitchFamily="2" charset="-122"/>
                <a:ea typeface="黑体" panose="02010609060101010101" pitchFamily="2" charset="-122"/>
              </a:rPr>
              <a:t>于</a:t>
            </a:r>
            <a:r>
              <a:rPr lang="en-US" altLang="zh-CN" sz="2000" b="1" dirty="0">
                <a:latin typeface="黑体" panose="02010609060101010101" pitchFamily="2" charset="-122"/>
                <a:ea typeface="黑体" panose="02010609060101010101" pitchFamily="2" charset="-122"/>
              </a:rPr>
              <a:t>1952</a:t>
            </a:r>
            <a:r>
              <a:rPr lang="zh-CN" altLang="en-US" sz="2000" b="1" dirty="0">
                <a:latin typeface="黑体" panose="02010609060101010101" pitchFamily="2" charset="-122"/>
                <a:ea typeface="黑体" panose="02010609060101010101" pitchFamily="2" charset="-122"/>
              </a:rPr>
              <a:t>年提出，原本是指法国大革命中的第三等级。冷战时期，一些经济发展比较落后的亚非拉国家为表示并不靠拢北约或华约任何一方，用“第三世界</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一词界定自己。</a:t>
            </a:r>
            <a:r>
              <a:rPr lang="en-US" altLang="zh-CN" sz="2000" b="1" dirty="0">
                <a:latin typeface="黑体" panose="02010609060101010101" pitchFamily="2" charset="-122"/>
                <a:ea typeface="黑体" panose="02010609060101010101" pitchFamily="2" charset="-122"/>
              </a:rPr>
              <a:t>1973</a:t>
            </a:r>
            <a:r>
              <a:rPr lang="zh-CN" altLang="en-US" sz="2000" b="1" dirty="0">
                <a:latin typeface="黑体" panose="02010609060101010101" pitchFamily="2" charset="-122"/>
                <a:ea typeface="黑体" panose="02010609060101010101" pitchFamily="2" charset="-122"/>
              </a:rPr>
              <a:t>年不结盟国家在阿尔及尔通过的</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政治宣言</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中正式使用了</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第三世界</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这个概念。</a:t>
            </a:r>
            <a:endParaRPr lang="en-US" altLang="zh-CN" sz="2000" b="1" dirty="0">
              <a:solidFill>
                <a:srgbClr val="FF0000"/>
              </a:solidFill>
              <a:latin typeface="黑体" panose="02010609060101010101" pitchFamily="2" charset="-122"/>
              <a:ea typeface="黑体" panose="02010609060101010101" pitchFamily="2" charset="-122"/>
            </a:endParaRPr>
          </a:p>
          <a:p>
            <a:pPr algn="just">
              <a:buFont typeface="Arial" panose="020B0604020202020204" pitchFamily="34" charset="0"/>
              <a:buNone/>
            </a:pPr>
            <a:r>
              <a:rPr lang="zh-CN" altLang="zh-CN" sz="2000" b="1" dirty="0">
                <a:solidFill>
                  <a:srgbClr val="FF0000"/>
                </a:solidFill>
                <a:latin typeface="黑体" panose="02010609060101010101" pitchFamily="2" charset="-122"/>
                <a:ea typeface="黑体" panose="02010609060101010101" pitchFamily="2" charset="-122"/>
              </a:rPr>
              <a:t>答案：</a:t>
            </a:r>
            <a:r>
              <a:rPr lang="zh-CN" altLang="en-US" sz="2000" b="1" dirty="0">
                <a:solidFill>
                  <a:srgbClr val="1F1FDF"/>
                </a:solidFill>
                <a:latin typeface="黑体" panose="02010609060101010101" pitchFamily="2" charset="-122"/>
                <a:ea typeface="黑体" panose="02010609060101010101" pitchFamily="2" charset="-122"/>
              </a:rPr>
              <a:t>A    </a:t>
            </a:r>
            <a:r>
              <a:rPr lang="zh-CN" altLang="en-US" sz="2000" b="1" dirty="0">
                <a:solidFill>
                  <a:srgbClr val="FF0000"/>
                </a:solidFill>
                <a:latin typeface="黑体" panose="02010609060101010101" pitchFamily="2" charset="-122"/>
                <a:ea typeface="黑体" panose="02010609060101010101" pitchFamily="2" charset="-122"/>
              </a:rPr>
              <a:t>本题难度</a:t>
            </a:r>
            <a:r>
              <a:rPr lang="en-US" altLang="zh-CN" sz="2000" b="1" dirty="0">
                <a:solidFill>
                  <a:srgbClr val="0000FF"/>
                </a:solidFill>
                <a:latin typeface="黑体" panose="02010609060101010101" pitchFamily="2" charset="-122"/>
                <a:ea typeface="黑体" panose="02010609060101010101" pitchFamily="2" charset="-122"/>
              </a:rPr>
              <a:t>0.64  </a:t>
            </a:r>
            <a:r>
              <a:rPr lang="zh-CN" altLang="en-US" sz="2000" b="1" dirty="0">
                <a:solidFill>
                  <a:srgbClr val="FF0000"/>
                </a:solidFill>
                <a:latin typeface="黑体" panose="02010609060101010101" pitchFamily="2" charset="-122"/>
                <a:ea typeface="黑体" panose="02010609060101010101" pitchFamily="2" charset="-122"/>
              </a:rPr>
              <a:t>区分度</a:t>
            </a:r>
            <a:r>
              <a:rPr lang="en-US" altLang="zh-CN" sz="2000" b="1" dirty="0">
                <a:solidFill>
                  <a:srgbClr val="0000FF"/>
                </a:solidFill>
                <a:latin typeface="黑体" panose="02010609060101010101" pitchFamily="2" charset="-122"/>
                <a:ea typeface="黑体" panose="02010609060101010101" pitchFamily="2" charset="-122"/>
              </a:rPr>
              <a:t>0.46 </a:t>
            </a:r>
            <a:endParaRPr lang="en-US" altLang="zh-CN" sz="2000" b="1" dirty="0">
              <a:solidFill>
                <a:srgbClr val="1F1FDF"/>
              </a:solidFill>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037398" y="760730"/>
            <a:ext cx="4581525" cy="521970"/>
          </a:xfrm>
          <a:prstGeom prst="rect">
            <a:avLst/>
          </a:prstGeom>
          <a:noFill/>
          <a:ln>
            <a:noFill/>
          </a:ln>
        </p:spPr>
        <p:txBody>
          <a:bodyPr wrap="none" rtlCol="0" anchor="t">
            <a:spAutoFit/>
            <a:scene3d>
              <a:camera prst="orthographicFront"/>
              <a:lightRig rig="threePt" dir="t"/>
            </a:scene3d>
          </a:bodyPr>
          <a:p>
            <a:pPr algn="ctr"/>
            <a:r>
              <a:rPr lang="zh-CN" sz="2800" b="1">
                <a:effectLst>
                  <a:outerShdw blurRad="38100" dist="19050" dir="2700000" algn="tl" rotWithShape="0">
                    <a:schemeClr val="dk1">
                      <a:alpha val="40000"/>
                    </a:schemeClr>
                  </a:outerShdw>
                </a:effectLst>
                <a:sym typeface="+mn-ea"/>
              </a:rPr>
              <a:t>现代</a:t>
            </a:r>
            <a:r>
              <a:rPr lang="zh-CN" sz="2800" b="1">
                <a:solidFill>
                  <a:schemeClr val="tx1"/>
                </a:solidFill>
                <a:effectLst>
                  <a:outerShdw blurRad="38100" dist="19050" dir="2700000" algn="tl" rotWithShape="0">
                    <a:schemeClr val="dk1">
                      <a:alpha val="40000"/>
                    </a:schemeClr>
                  </a:outerShdw>
                </a:effectLst>
              </a:rPr>
              <a:t>世界</a:t>
            </a:r>
            <a:r>
              <a:rPr lang="en-US" altLang="zh-CN" sz="2800" b="1">
                <a:solidFill>
                  <a:schemeClr val="tx1"/>
                </a:solidFill>
                <a:effectLst>
                  <a:outerShdw blurRad="38100" dist="19050" dir="2700000" algn="tl" rotWithShape="0">
                    <a:schemeClr val="dk1">
                      <a:alpha val="40000"/>
                    </a:schemeClr>
                  </a:outerShdw>
                </a:effectLst>
              </a:rPr>
              <a:t>-</a:t>
            </a:r>
            <a:r>
              <a:rPr lang="zh-CN" altLang="en-US" sz="2800" b="1">
                <a:solidFill>
                  <a:schemeClr val="tx1"/>
                </a:solidFill>
                <a:effectLst>
                  <a:outerShdw blurRad="38100" dist="19050" dir="2700000" algn="tl" rotWithShape="0">
                    <a:schemeClr val="dk1">
                      <a:alpha val="40000"/>
                    </a:schemeClr>
                  </a:outerShdw>
                </a:effectLst>
              </a:rPr>
              <a:t>五年高考命题回顾</a:t>
            </a:r>
            <a:endParaRPr lang="zh-CN" altLang="en-US" sz="2800" b="1">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nvGraphicFramePr>
        <p:xfrm>
          <a:off x="214630" y="1282700"/>
          <a:ext cx="8720455" cy="4432300"/>
        </p:xfrm>
        <a:graphic>
          <a:graphicData uri="http://schemas.openxmlformats.org/drawingml/2006/table">
            <a:tbl>
              <a:tblPr/>
              <a:tblGrid>
                <a:gridCol w="660400"/>
                <a:gridCol w="1116330"/>
                <a:gridCol w="1115695"/>
                <a:gridCol w="1249045"/>
                <a:gridCol w="1525270"/>
                <a:gridCol w="1494155"/>
                <a:gridCol w="1559560"/>
              </a:tblGrid>
              <a:tr h="368300">
                <a:tc>
                  <a:txBody>
                    <a:bodyPr/>
                    <a:p>
                      <a:pPr>
                        <a:lnSpc>
                          <a:spcPts val="1800"/>
                        </a:lnSpc>
                        <a:spcAft>
                          <a:spcPts val="0"/>
                        </a:spcAft>
                      </a:pPr>
                      <a:endParaRPr lang="en-US" sz="18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2013</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2014</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2015</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2016</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2017</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ts val="1800"/>
                        </a:lnSpc>
                        <a:spcAft>
                          <a:spcPts val="0"/>
                        </a:spcAft>
                      </a:pPr>
                      <a:r>
                        <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rPr>
                        <a:t>2018</a:t>
                      </a:r>
                      <a:endParaRPr lang="en-US" sz="1800" b="1" kern="100" spc="20">
                        <a:solidFill>
                          <a:srgbClr val="1B24D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0805">
                <a:tc>
                  <a:txBody>
                    <a:bodyPr/>
                    <a:p>
                      <a:pPr>
                        <a:lnSpc>
                          <a:spcPts val="1800"/>
                        </a:lnSpc>
                        <a:spcAft>
                          <a:spcPts val="0"/>
                        </a:spcAft>
                      </a:pPr>
                      <a:r>
                        <a:rPr lang="zh-CN" sz="1800" b="1" kern="100" spc="20" dirty="0">
                          <a:solidFill>
                            <a:srgbClr val="FF0000"/>
                          </a:solidFill>
                          <a:latin typeface="黑体" panose="02010609060101010101" pitchFamily="2" charset="-122"/>
                          <a:ea typeface="黑体" panose="02010609060101010101" pitchFamily="2" charset="-122"/>
                          <a:cs typeface="宋体" panose="02010600030101010101" pitchFamily="2" charset="-122"/>
                        </a:rPr>
                        <a:t>Ⅰ卷</a:t>
                      </a:r>
                      <a:endParaRPr lang="zh-CN" sz="1800" b="1" kern="100" spc="20" dirty="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凡尔赛体系的构建</a:t>
                      </a:r>
                      <a:endPar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35.</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新经济政策与社会主义市场经济体制的建立</a:t>
                      </a:r>
                      <a:endPar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新经济政策</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欧洲一体化（欧元）</a:t>
                      </a:r>
                      <a:endParaRPr lang="zh-CN" sz="1600" b="1" kern="100" dirty="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罗斯福新政（社会保障）</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布雷顿森林体系的建立——世界银行</a:t>
                      </a:r>
                      <a:endParaRPr lang="zh-CN" sz="1600" b="1" kern="100" dirty="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新兴独立国家建立国际经济新秩序的努力</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马歇尔计划与欧洲煤钢联营</a:t>
                      </a:r>
                      <a:endParaRPr lang="zh-CN" sz="1600" b="1" kern="10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美国等国对苏联的遏制政策</a:t>
                      </a:r>
                      <a:endPar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两极格局瓦争和多极化趋势的加强</a:t>
                      </a:r>
                      <a:endParaRPr lang="zh-CN" sz="1600" b="1" kern="10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en-US" alt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sz="1600" b="1" kern="100">
                          <a:latin typeface="黑体" panose="02010609060101010101" pitchFamily="2" charset="-122"/>
                          <a:ea typeface="黑体" panose="02010609060101010101" pitchFamily="2" charset="-122"/>
                          <a:cs typeface="宋体" panose="02010600030101010101" pitchFamily="2" charset="-122"/>
                          <a:sym typeface="+mn-ea"/>
                        </a:rPr>
                        <a:t>35.1945-1975</a:t>
                      </a:r>
                      <a:r>
                        <a:rPr lang="zh-CN" sz="1600" b="1" kern="100">
                          <a:latin typeface="黑体" panose="02010609060101010101" pitchFamily="2" charset="-122"/>
                          <a:ea typeface="黑体" panose="02010609060101010101" pitchFamily="2" charset="-122"/>
                          <a:cs typeface="宋体" panose="02010600030101010101" pitchFamily="2" charset="-122"/>
                          <a:sym typeface="+mn-ea"/>
                        </a:rPr>
                        <a:t>年间联合国成员国的变化图</a:t>
                      </a:r>
                      <a:endParaRPr lang="zh-CN" sz="1600" b="1" kern="10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zh-CN" sz="16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925">
                <a:tc>
                  <a:txBody>
                    <a:bodyPr/>
                    <a:p>
                      <a:pPr>
                        <a:lnSpc>
                          <a:spcPts val="1800"/>
                        </a:lnSpc>
                        <a:spcAft>
                          <a:spcPts val="0"/>
                        </a:spcAft>
                      </a:pPr>
                      <a:r>
                        <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rPr>
                        <a:t>Ⅱ卷</a:t>
                      </a:r>
                      <a:endPar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35.</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斯大林模式</a:t>
                      </a:r>
                      <a:endParaRPr lang="zh-CN" sz="1600" b="1" kern="10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zh-CN" sz="16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altLang="en-US"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大</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危机与电影艺术</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欧洲一体化（欧盟</a:t>
                      </a: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斯大林模式</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美苏两极对峙格局的形成和瓦解</a:t>
                      </a:r>
                      <a:endParaRPr lang="zh-CN" sz="1600" b="1" kern="100" dirty="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斯大林模式——苏联工业化显著成就</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美苏争夺中间地带（黑人爵士乐）</a:t>
                      </a:r>
                      <a:endParaRPr lang="zh-CN" sz="1600" b="1" kern="100" dirty="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35.</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赫鲁晓夫回忆录价值</a:t>
                      </a:r>
                      <a:endParaRPr lang="zh-CN" sz="1600" b="1" kern="100" dirty="0">
                        <a:latin typeface="黑体" panose="02010609060101010101" pitchFamily="2" charset="-122"/>
                        <a:ea typeface="黑体" panose="02010609060101010101" pitchFamily="2" charset="-122"/>
                        <a:cs typeface="宋体" panose="02010600030101010101" pitchFamily="2" charset="-122"/>
                        <a:sym typeface="+mn-ea"/>
                      </a:endParaRPr>
                    </a:p>
                    <a:p>
                      <a:pPr>
                        <a:lnSpc>
                          <a:spcPts val="1800"/>
                        </a:lnSpc>
                        <a:spcAft>
                          <a:spcPts val="0"/>
                        </a:spcAft>
                      </a:pPr>
                      <a:endParaRPr lang="zh-CN" sz="1600" b="1" kern="10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dirty="0">
                          <a:latin typeface="黑体" panose="02010609060101010101" pitchFamily="2" charset="-122"/>
                          <a:ea typeface="黑体" panose="02010609060101010101" pitchFamily="2" charset="-122"/>
                          <a:cs typeface="宋体" panose="02010600030101010101" pitchFamily="2" charset="-122"/>
                        </a:rPr>
                        <a:t>34.</a:t>
                      </a:r>
                      <a:r>
                        <a:rPr lang="zh-CN" sz="1600" b="1" kern="100" dirty="0">
                          <a:latin typeface="黑体" panose="02010609060101010101" pitchFamily="2" charset="-122"/>
                          <a:ea typeface="黑体" panose="02010609060101010101" pitchFamily="2" charset="-122"/>
                          <a:cs typeface="宋体" panose="02010600030101010101" pitchFamily="2" charset="-122"/>
                        </a:rPr>
                        <a:t>果戈里《钦差大臣》梗概</a:t>
                      </a:r>
                      <a:endParaRPr lang="zh-CN" sz="1600" b="1" kern="100" dirty="0">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dirty="0">
                          <a:latin typeface="黑体" panose="02010609060101010101" pitchFamily="2" charset="-122"/>
                          <a:ea typeface="黑体" panose="02010609060101010101" pitchFamily="2" charset="-122"/>
                          <a:cs typeface="宋体" panose="02010600030101010101" pitchFamily="2" charset="-122"/>
                        </a:rPr>
                        <a:t>35.</a:t>
                      </a:r>
                      <a:r>
                        <a:rPr lang="zh-CN" sz="1600" b="1" kern="100">
                          <a:latin typeface="黑体" panose="02010609060101010101" pitchFamily="2" charset="-122"/>
                          <a:ea typeface="黑体" panose="02010609060101010101" pitchFamily="2" charset="-122"/>
                          <a:cs typeface="宋体" panose="02010600030101010101" pitchFamily="2" charset="-122"/>
                          <a:sym typeface="+mn-ea"/>
                        </a:rPr>
                        <a:t>欧洲一体化启动后法德农村实现机械化</a:t>
                      </a:r>
                      <a:endParaRPr lang="en-US" altLang="zh-CN" sz="16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1280">
                <a:tc>
                  <a:txBody>
                    <a:bodyPr/>
                    <a:p>
                      <a:pPr>
                        <a:lnSpc>
                          <a:spcPts val="1800"/>
                        </a:lnSpc>
                        <a:spcAft>
                          <a:spcPts val="0"/>
                        </a:spcAft>
                      </a:pPr>
                      <a:r>
                        <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rPr>
                        <a:t>Ⅲ卷</a:t>
                      </a:r>
                      <a:endParaRPr lang="zh-CN" sz="1800" b="1" kern="100" spc="20">
                        <a:solidFill>
                          <a:srgbClr val="FF0000"/>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en-US"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en-US"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endParaRPr lang="en-US"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34.19</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世纪以来世界有代表性的美术作品</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en-US"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1958</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年法国政治体制的变化</a:t>
                      </a: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34.</a:t>
                      </a:r>
                      <a:r>
                        <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赫鲁晓夫改革——调动农民生产积极性</a:t>
                      </a:r>
                      <a:endParaRPr 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rPr>
                        <a:t>35.</a:t>
                      </a:r>
                      <a:r>
                        <a:rPr lang="en-US"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20</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世纪</a:t>
                      </a:r>
                      <a:r>
                        <a:rPr lang="en-US"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70</a:t>
                      </a:r>
                      <a:r>
                        <a:rPr lang="zh-CN" sz="1600" b="1" kern="100" spc="20" dirty="0">
                          <a:solidFill>
                            <a:srgbClr val="333333"/>
                          </a:solidFill>
                          <a:latin typeface="黑体" panose="02010609060101010101" pitchFamily="2" charset="-122"/>
                          <a:ea typeface="黑体" panose="02010609060101010101" pitchFamily="2" charset="-122"/>
                          <a:cs typeface="宋体" panose="02010600030101010101" pitchFamily="2" charset="-122"/>
                          <a:sym typeface="+mn-ea"/>
                        </a:rPr>
                        <a:t>年代美国减少国家干预经济</a:t>
                      </a:r>
                      <a:endParaRPr lang="en-US" altLang="zh-CN" sz="1600" b="1" kern="100" spc="20">
                        <a:solidFill>
                          <a:srgbClr val="333333"/>
                        </a:solidFill>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nSpc>
                          <a:spcPts val="1800"/>
                        </a:lnSpc>
                        <a:spcAft>
                          <a:spcPts val="0"/>
                        </a:spcAft>
                      </a:pPr>
                      <a:r>
                        <a:rPr lang="en-US" sz="1600" b="1" kern="100" dirty="0">
                          <a:latin typeface="黑体" panose="02010609060101010101" pitchFamily="2" charset="-122"/>
                          <a:ea typeface="黑体" panose="02010609060101010101" pitchFamily="2" charset="-122"/>
                          <a:cs typeface="宋体" panose="02010600030101010101" pitchFamily="2" charset="-122"/>
                        </a:rPr>
                        <a:t>34.1929</a:t>
                      </a:r>
                      <a:r>
                        <a:rPr lang="zh-CN" sz="1600" b="1" kern="100" dirty="0">
                          <a:latin typeface="黑体" panose="02010609060101010101" pitchFamily="2" charset="-122"/>
                          <a:ea typeface="黑体" panose="02010609060101010101" pitchFamily="2" charset="-122"/>
                          <a:cs typeface="宋体" panose="02010600030101010101" pitchFamily="2" charset="-122"/>
                        </a:rPr>
                        <a:t>～</a:t>
                      </a:r>
                      <a:r>
                        <a:rPr lang="en-US" sz="1600" b="1" kern="100" dirty="0">
                          <a:latin typeface="黑体" panose="02010609060101010101" pitchFamily="2" charset="-122"/>
                          <a:ea typeface="黑体" panose="02010609060101010101" pitchFamily="2" charset="-122"/>
                          <a:cs typeface="宋体" panose="02010600030101010101" pitchFamily="2" charset="-122"/>
                        </a:rPr>
                        <a:t>1931</a:t>
                      </a:r>
                      <a:r>
                        <a:rPr lang="zh-CN" sz="1600" b="1" kern="100" dirty="0">
                          <a:latin typeface="黑体" panose="02010609060101010101" pitchFamily="2" charset="-122"/>
                          <a:ea typeface="黑体" panose="02010609060101010101" pitchFamily="2" charset="-122"/>
                          <a:cs typeface="宋体" panose="02010600030101010101" pitchFamily="2" charset="-122"/>
                        </a:rPr>
                        <a:t>年美国部分行业工人周工资变化</a:t>
                      </a:r>
                      <a:endParaRPr lang="zh-CN" sz="1600" b="1" kern="100" dirty="0">
                        <a:latin typeface="黑体" panose="02010609060101010101" pitchFamily="2" charset="-122"/>
                        <a:ea typeface="黑体" panose="02010609060101010101" pitchFamily="2" charset="-122"/>
                        <a:cs typeface="宋体" panose="02010600030101010101" pitchFamily="2" charset="-122"/>
                      </a:endParaRPr>
                    </a:p>
                    <a:p>
                      <a:pPr>
                        <a:lnSpc>
                          <a:spcPts val="1800"/>
                        </a:lnSpc>
                        <a:spcAft>
                          <a:spcPts val="0"/>
                        </a:spcAft>
                      </a:pPr>
                      <a:r>
                        <a:rPr lang="en-US" altLang="zh-CN" sz="1600" b="1" kern="100" dirty="0">
                          <a:latin typeface="黑体" panose="02010609060101010101" pitchFamily="2" charset="-122"/>
                          <a:ea typeface="黑体" panose="02010609060101010101" pitchFamily="2" charset="-122"/>
                          <a:cs typeface="宋体" panose="02010600030101010101" pitchFamily="2" charset="-122"/>
                        </a:rPr>
                        <a:t>35.</a:t>
                      </a:r>
                      <a:r>
                        <a:rPr lang="en-US" sz="1600" b="1" kern="100" dirty="0">
                          <a:latin typeface="黑体" panose="02010609060101010101" pitchFamily="2" charset="-122"/>
                          <a:ea typeface="黑体" panose="02010609060101010101" pitchFamily="2" charset="-122"/>
                          <a:cs typeface="宋体" panose="02010600030101010101" pitchFamily="2" charset="-122"/>
                          <a:sym typeface="+mn-ea"/>
                        </a:rPr>
                        <a:t>1959</a:t>
                      </a:r>
                      <a:r>
                        <a:rPr lang="zh-CN" sz="1600" b="1" kern="100" dirty="0">
                          <a:latin typeface="黑体" panose="02010609060101010101" pitchFamily="2" charset="-122"/>
                          <a:ea typeface="黑体" panose="02010609060101010101" pitchFamily="2" charset="-122"/>
                          <a:cs typeface="宋体" panose="02010600030101010101" pitchFamily="2" charset="-122"/>
                          <a:sym typeface="+mn-ea"/>
                        </a:rPr>
                        <a:t>年苏共七年经济计划</a:t>
                      </a:r>
                      <a:endParaRPr lang="en-US" altLang="zh-CN" sz="1600" b="1" kern="100" dirty="0">
                        <a:latin typeface="黑体" panose="02010609060101010101" pitchFamily="2" charset="-122"/>
                        <a:ea typeface="黑体" panose="02010609060101010101" pitchFamily="2" charset="-122"/>
                        <a:cs typeface="宋体" panose="02010600030101010101" pitchFamily="2"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内容占位符 2"/>
          <p:cNvSpPr>
            <a:spLocks noGrp="1"/>
          </p:cNvSpPr>
          <p:nvPr>
            <p:ph idx="1"/>
          </p:nvPr>
        </p:nvSpPr>
        <p:spPr>
          <a:xfrm>
            <a:off x="323850" y="1071880"/>
            <a:ext cx="8283575" cy="5054600"/>
          </a:xfrm>
        </p:spPr>
        <p:txBody>
          <a:bodyPr vert="horz" wrap="square" lIns="91440" tIns="45720" rIns="91440" bIns="45720" numCol="1" anchor="t" anchorCtr="0" compatLnSpc="1">
            <a:normAutofit lnSpcReduction="10000"/>
          </a:bodyPr>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      </a:t>
            </a:r>
            <a:r>
              <a:rPr lang="zh-CN" altLang="en-US" sz="2400" b="1" noProof="0" dirty="0">
                <a:ln>
                  <a:noFill/>
                </a:ln>
                <a:effectLst/>
                <a:uLnTx/>
                <a:uFillTx/>
                <a:latin typeface="黑体" panose="02010609060101010101" pitchFamily="2" charset="-122"/>
                <a:ea typeface="黑体" panose="02010609060101010101" pitchFamily="2" charset="-122"/>
                <a:sym typeface="+mn-ea"/>
              </a:rPr>
              <a:t>从上表可以看出：世界现代史一般出两道选择题，一道是</a:t>
            </a:r>
            <a:r>
              <a:rPr lang="en-US" altLang="zh-CN" sz="2400" b="1" noProof="0" dirty="0">
                <a:ln>
                  <a:noFill/>
                </a:ln>
                <a:effectLst/>
                <a:uLnTx/>
                <a:uFillTx/>
                <a:latin typeface="黑体" panose="02010609060101010101" pitchFamily="2" charset="-122"/>
                <a:ea typeface="黑体" panose="02010609060101010101" pitchFamily="2" charset="-122"/>
                <a:sym typeface="+mn-ea"/>
              </a:rPr>
              <a:t>1917-1945</a:t>
            </a:r>
            <a:r>
              <a:rPr lang="zh-CN" altLang="en-US" sz="2400" b="1" noProof="0" dirty="0">
                <a:ln>
                  <a:noFill/>
                </a:ln>
                <a:effectLst/>
                <a:uLnTx/>
                <a:uFillTx/>
                <a:latin typeface="黑体" panose="02010609060101010101" pitchFamily="2" charset="-122"/>
                <a:ea typeface="黑体" panose="02010609060101010101" pitchFamily="2" charset="-122"/>
                <a:sym typeface="+mn-ea"/>
              </a:rPr>
              <a:t>年的历史，另一道是在</a:t>
            </a:r>
            <a:r>
              <a:rPr lang="en-US" altLang="zh-CN" sz="2400" b="1" noProof="0" dirty="0">
                <a:ln>
                  <a:noFill/>
                </a:ln>
                <a:effectLst/>
                <a:uLnTx/>
                <a:uFillTx/>
                <a:latin typeface="黑体" panose="02010609060101010101" pitchFamily="2" charset="-122"/>
                <a:ea typeface="黑体" panose="02010609060101010101" pitchFamily="2" charset="-122"/>
                <a:sym typeface="+mn-ea"/>
              </a:rPr>
              <a:t>1945</a:t>
            </a:r>
            <a:r>
              <a:rPr lang="zh-CN" altLang="en-US" sz="2400" b="1" noProof="0" dirty="0">
                <a:ln>
                  <a:noFill/>
                </a:ln>
                <a:effectLst/>
                <a:uLnTx/>
                <a:uFillTx/>
                <a:latin typeface="黑体" panose="02010609060101010101" pitchFamily="2" charset="-122"/>
                <a:ea typeface="黑体" panose="02010609060101010101" pitchFamily="2" charset="-122"/>
                <a:sym typeface="+mn-ea"/>
              </a:rPr>
              <a:t>以后</a:t>
            </a:r>
            <a:r>
              <a:rPr lang="zh-CN" altLang="en-US" sz="2400" b="1" noProof="0" dirty="0" smtClean="0">
                <a:ln>
                  <a:noFill/>
                </a:ln>
                <a:effectLst/>
                <a:uLnTx/>
                <a:uFillTx/>
                <a:latin typeface="黑体" panose="02010609060101010101" pitchFamily="2" charset="-122"/>
                <a:ea typeface="黑体" panose="02010609060101010101" pitchFamily="2" charset="-122"/>
                <a:sym typeface="+mn-ea"/>
              </a:rPr>
              <a:t>至今，但也有偶然。</a:t>
            </a:r>
            <a:endParaRPr lang="zh-CN" altLang="en-US" sz="2400" b="1" noProof="0" dirty="0" smtClean="0">
              <a:ln>
                <a:noFill/>
              </a:ln>
              <a:effectLst/>
              <a:uLnTx/>
              <a:uFillTx/>
              <a:latin typeface="黑体" panose="02010609060101010101" pitchFamily="2" charset="-122"/>
              <a:ea typeface="黑体" panose="0201060906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zh-CN" altLang="en-US" sz="2400" b="1" noProof="0" dirty="0" smtClean="0">
                <a:ln>
                  <a:noFill/>
                </a:ln>
                <a:effectLst/>
                <a:uLnTx/>
                <a:uFillTx/>
                <a:latin typeface="黑体" panose="02010609060101010101" pitchFamily="2" charset="-122"/>
                <a:ea typeface="黑体" panose="02010609060101010101" pitchFamily="2" charset="-122"/>
                <a:sym typeface="+mn-ea"/>
              </a:rPr>
              <a:t>   </a:t>
            </a:r>
            <a:r>
              <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   </a:t>
            </a:r>
            <a:r>
              <a:rPr lang="en-US" altLang="zh-CN" sz="2400" b="1" noProof="0" dirty="0">
                <a:ln>
                  <a:noFill/>
                </a:ln>
                <a:effectLst/>
                <a:uLnTx/>
                <a:uFillTx/>
                <a:latin typeface="黑体" panose="02010609060101010101" pitchFamily="2" charset="-122"/>
                <a:ea typeface="黑体" panose="02010609060101010101" pitchFamily="2" charset="-122"/>
                <a:sym typeface="+mn-ea"/>
              </a:rPr>
              <a:t>1917-1945</a:t>
            </a:r>
            <a:r>
              <a:rPr lang="zh-CN" altLang="en-US" sz="2400" b="1" noProof="0" dirty="0">
                <a:ln>
                  <a:noFill/>
                </a:ln>
                <a:effectLst/>
                <a:uLnTx/>
                <a:uFillTx/>
                <a:latin typeface="黑体" panose="02010609060101010101" pitchFamily="2" charset="-122"/>
                <a:ea typeface="黑体" panose="02010609060101010101" pitchFamily="2" charset="-122"/>
                <a:sym typeface="+mn-ea"/>
              </a:rPr>
              <a:t>年：</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主要是两次世界大战及之间、两大经济体系、经济大危机与新政等，对苏联主要考查经济建设的探索</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rPr>
              <a:t>考点分布</a:t>
            </a:r>
            <a:r>
              <a:rPr kumimoji="0" 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rPr>
              <a:t>侧重于</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rPr>
              <a:t>苏维埃政权的建立、新经济政策、苏联工业化建设的成就与斯大林模式；柯立芝繁荣、</a:t>
            </a:r>
            <a:r>
              <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rPr>
              <a:t>30</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rPr>
              <a:t>年代的经济危机、罗斯福新政等。</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sym typeface="+mn-ea"/>
              </a:rPr>
              <a:t>      </a:t>
            </a:r>
            <a:r>
              <a:rPr lang="en-US" altLang="zh-CN" sz="2400" b="1" noProof="0" dirty="0">
                <a:ln>
                  <a:noFill/>
                </a:ln>
                <a:effectLst/>
                <a:uLnTx/>
                <a:uFillTx/>
                <a:latin typeface="黑体" panose="02010609060101010101" pitchFamily="2" charset="-122"/>
                <a:ea typeface="黑体" panose="02010609060101010101" pitchFamily="2" charset="-122"/>
                <a:sym typeface="+mn-ea"/>
              </a:rPr>
              <a:t>1945</a:t>
            </a:r>
            <a:r>
              <a:rPr lang="zh-CN" altLang="en-US" sz="2400" b="1" noProof="0" dirty="0">
                <a:ln>
                  <a:noFill/>
                </a:ln>
                <a:effectLst/>
                <a:uLnTx/>
                <a:uFillTx/>
                <a:latin typeface="黑体" panose="02010609060101010101" pitchFamily="2" charset="-122"/>
                <a:ea typeface="黑体" panose="02010609060101010101" pitchFamily="2" charset="-122"/>
                <a:sym typeface="+mn-ea"/>
              </a:rPr>
              <a:t>以后</a:t>
            </a:r>
            <a:r>
              <a:rPr lang="zh-CN" altLang="en-US" sz="2400" b="1" noProof="0" dirty="0" smtClean="0">
                <a:ln>
                  <a:noFill/>
                </a:ln>
                <a:effectLst/>
                <a:uLnTx/>
                <a:uFillTx/>
                <a:latin typeface="黑体" panose="02010609060101010101" pitchFamily="2" charset="-122"/>
                <a:ea typeface="黑体" panose="02010609060101010101" pitchFamily="2" charset="-122"/>
                <a:sym typeface="+mn-ea"/>
              </a:rPr>
              <a:t>至今：考查重点是经济全球化、集团化、制度化、体系化；福利国家；两极化与多极化下的法国独立自主的外交、法德关系。战后资本主义经济运行机制的调整和经济体系、冷战格局和多极化趋势和第三世界的崛起，是命题专家特别关注的内容。</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内容占位符 2"/>
          <p:cNvSpPr>
            <a:spLocks noGrp="1"/>
          </p:cNvSpPr>
          <p:nvPr>
            <p:ph idx="1"/>
          </p:nvPr>
        </p:nvSpPr>
        <p:spPr>
          <a:xfrm>
            <a:off x="278765" y="836930"/>
            <a:ext cx="8586470" cy="5653405"/>
          </a:xfrm>
        </p:spPr>
        <p:txBody>
          <a:bodyPr vert="horz" wrap="square" lIns="91440" tIns="45720" rIns="91440" bIns="45720" anchor="t">
            <a:normAutofit/>
          </a:bodyPr>
          <a:p>
            <a:pPr marL="0" indent="0" fontAlgn="auto">
              <a:lnSpc>
                <a:spcPts val="2800"/>
              </a:lnSpc>
              <a:spcBef>
                <a:spcPts val="0"/>
              </a:spcBef>
              <a:buNone/>
            </a:pPr>
            <a:r>
              <a:rPr lang="en-US" altLang="zh-CN" sz="2800" b="1" dirty="0">
                <a:solidFill>
                  <a:srgbClr val="FF0000"/>
                </a:solidFill>
              </a:rPr>
              <a:t>2019</a:t>
            </a:r>
            <a:r>
              <a:rPr lang="zh-CN" altLang="en-US" sz="2800" b="1" dirty="0">
                <a:solidFill>
                  <a:srgbClr val="FF0000"/>
                </a:solidFill>
              </a:rPr>
              <a:t>年世界现代史复习考要关注以下内容</a:t>
            </a:r>
            <a:r>
              <a:rPr lang="zh-CN" altLang="en-US" sz="2400" b="1" dirty="0">
                <a:solidFill>
                  <a:srgbClr val="FF0000"/>
                </a:solidFill>
              </a:rPr>
              <a:t>：</a:t>
            </a:r>
            <a:endParaRPr lang="en-US" altLang="zh-CN" sz="2400" b="1" dirty="0">
              <a:solidFill>
                <a:schemeClr val="tx1"/>
              </a:solidFill>
            </a:endParaRPr>
          </a:p>
          <a:p>
            <a:pPr marL="0" indent="0" fontAlgn="auto">
              <a:lnSpc>
                <a:spcPts val="2800"/>
              </a:lnSpc>
              <a:spcBef>
                <a:spcPts val="0"/>
              </a:spcBef>
              <a:buNone/>
            </a:pPr>
            <a:r>
              <a:rPr lang="en-US" altLang="zh-CN" sz="2400" dirty="0">
                <a:solidFill>
                  <a:schemeClr val="tx1"/>
                </a:solidFill>
                <a:latin typeface="黑体" panose="02010609060101010101" pitchFamily="2" charset="-122"/>
                <a:ea typeface="黑体" panose="02010609060101010101" pitchFamily="2" charset="-122"/>
                <a:sym typeface="+mn-ea"/>
              </a:rPr>
              <a:t>    1.</a:t>
            </a:r>
            <a:r>
              <a:rPr lang="zh-CN" altLang="en-US" sz="2400" dirty="0">
                <a:solidFill>
                  <a:schemeClr val="tx1"/>
                </a:solidFill>
                <a:latin typeface="黑体" panose="02010609060101010101" pitchFamily="2" charset="-122"/>
                <a:ea typeface="黑体" panose="02010609060101010101" pitchFamily="2" charset="-122"/>
                <a:sym typeface="+mn-ea"/>
              </a:rPr>
              <a:t>柯立芝繁荣、经济危机前后的贸易纠纷及其结果、罗斯福新政</a:t>
            </a:r>
            <a:r>
              <a:rPr lang="zh-CN" altLang="en-US" sz="2400" b="1" dirty="0">
                <a:sym typeface="+mn-ea"/>
              </a:rPr>
              <a:t>（资本管控、关税和市场开拓、货币发行）</a:t>
            </a:r>
            <a:r>
              <a:rPr lang="zh-CN" altLang="en-US" sz="2400" dirty="0">
                <a:solidFill>
                  <a:schemeClr val="tx1"/>
                </a:solidFill>
                <a:latin typeface="黑体" panose="02010609060101010101" pitchFamily="2" charset="-122"/>
                <a:ea typeface="黑体" panose="02010609060101010101" pitchFamily="2" charset="-122"/>
                <a:sym typeface="+mn-ea"/>
              </a:rPr>
              <a:t>的因果逻辑关系。</a:t>
            </a:r>
            <a:endParaRPr lang="en-US" altLang="zh-CN" sz="2400" dirty="0">
              <a:solidFill>
                <a:schemeClr val="tx1"/>
              </a:solidFill>
              <a:latin typeface="黑体" panose="02010609060101010101" pitchFamily="2" charset="-122"/>
              <a:ea typeface="黑体" panose="02010609060101010101" pitchFamily="2" charset="-122"/>
              <a:sym typeface="+mn-ea"/>
            </a:endParaRPr>
          </a:p>
          <a:p>
            <a:pPr marL="0" indent="0" fontAlgn="auto">
              <a:lnSpc>
                <a:spcPts val="2800"/>
              </a:lnSpc>
              <a:spcBef>
                <a:spcPts val="0"/>
              </a:spcBef>
              <a:buNone/>
            </a:pPr>
            <a:r>
              <a:rPr lang="en-US" altLang="zh-CN" sz="2400" b="1" dirty="0">
                <a:solidFill>
                  <a:schemeClr val="tx1"/>
                </a:solidFill>
              </a:rPr>
              <a:t>         2.</a:t>
            </a:r>
            <a:r>
              <a:rPr lang="zh-CN" altLang="en-US" sz="2400" b="1" dirty="0">
                <a:solidFill>
                  <a:schemeClr val="tx1"/>
                </a:solidFill>
              </a:rPr>
              <a:t>列宁主义和十月革命胜利的必然性和影响；</a:t>
            </a:r>
            <a:r>
              <a:rPr lang="zh-CN" altLang="en-US" sz="2400" b="1" dirty="0">
                <a:solidFill>
                  <a:schemeClr val="tx1"/>
                </a:solidFill>
                <a:sym typeface="+mn-ea"/>
              </a:rPr>
              <a:t>战后的苏联经济建设、斯大林模式以及苏联改革。</a:t>
            </a:r>
            <a:endParaRPr lang="en-US" altLang="zh-CN" sz="2400" b="1" dirty="0">
              <a:solidFill>
                <a:schemeClr val="tx1"/>
              </a:solidFill>
            </a:endParaRPr>
          </a:p>
          <a:p>
            <a:pPr marL="0" indent="0" fontAlgn="auto">
              <a:lnSpc>
                <a:spcPts val="2800"/>
              </a:lnSpc>
              <a:spcBef>
                <a:spcPts val="0"/>
              </a:spcBef>
              <a:buNone/>
            </a:pPr>
            <a:r>
              <a:rPr lang="en-US" altLang="zh-CN" sz="2400" b="1" dirty="0">
                <a:solidFill>
                  <a:schemeClr val="tx1"/>
                </a:solidFill>
              </a:rPr>
              <a:t>         3</a:t>
            </a:r>
            <a:r>
              <a:rPr lang="en-US" altLang="zh-CN" sz="2400" b="1" dirty="0">
                <a:solidFill>
                  <a:schemeClr val="tx1"/>
                </a:solidFill>
                <a:sym typeface="+mn-ea"/>
              </a:rPr>
              <a:t>.</a:t>
            </a:r>
            <a:r>
              <a:rPr lang="zh-CN" altLang="en-US" sz="2400" b="1" dirty="0">
                <a:solidFill>
                  <a:schemeClr val="tx1"/>
                </a:solidFill>
                <a:sym typeface="+mn-ea"/>
              </a:rPr>
              <a:t>全球化和集团化遇到的挑战和机遇。（关税贸易总协定与世界贸易组织；欧盟的前世今生；东盟的发展及其演变）。</a:t>
            </a:r>
            <a:endParaRPr lang="zh-CN" altLang="en-US" sz="2400" b="1" dirty="0">
              <a:solidFill>
                <a:schemeClr val="tx1"/>
              </a:solidFill>
              <a:sym typeface="+mn-ea"/>
            </a:endParaRPr>
          </a:p>
          <a:p>
            <a:pPr marL="0" indent="0" fontAlgn="auto">
              <a:lnSpc>
                <a:spcPts val="2800"/>
              </a:lnSpc>
              <a:spcBef>
                <a:spcPts val="0"/>
              </a:spcBef>
              <a:buNone/>
            </a:pPr>
            <a:r>
              <a:rPr lang="zh-CN" altLang="en-US" sz="2400" b="1" dirty="0">
                <a:solidFill>
                  <a:schemeClr val="tx1"/>
                </a:solidFill>
                <a:sym typeface="+mn-ea"/>
              </a:rPr>
              <a:t>         </a:t>
            </a:r>
            <a:r>
              <a:rPr lang="en-US" altLang="zh-CN" sz="2400" b="1" dirty="0">
                <a:solidFill>
                  <a:schemeClr val="tx1"/>
                </a:solidFill>
                <a:sym typeface="+mn-ea"/>
              </a:rPr>
              <a:t>4.</a:t>
            </a:r>
            <a:r>
              <a:rPr lang="zh-CN" altLang="en-US" sz="2400" b="1" dirty="0">
                <a:solidFill>
                  <a:schemeClr val="tx1"/>
                </a:solidFill>
                <a:sym typeface="+mn-ea"/>
              </a:rPr>
              <a:t>关注两极化与多极化的认知（冷战与中美苏的大国博弈；美国与西欧、日本关系和英国脱欧；第三世界与国际新秩序；国际组织的发展变化）。</a:t>
            </a:r>
            <a:endParaRPr lang="en-US" altLang="zh-CN" sz="2400" b="1" dirty="0">
              <a:solidFill>
                <a:schemeClr val="tx1"/>
              </a:solidFill>
            </a:endParaRPr>
          </a:p>
          <a:p>
            <a:pPr marL="0" indent="0" fontAlgn="auto">
              <a:lnSpc>
                <a:spcPts val="2800"/>
              </a:lnSpc>
              <a:spcBef>
                <a:spcPts val="0"/>
              </a:spcBef>
              <a:buNone/>
            </a:pPr>
            <a:r>
              <a:rPr lang="zh-CN" altLang="en-US" sz="2400" b="1" dirty="0">
                <a:solidFill>
                  <a:schemeClr val="tx1"/>
                </a:solidFill>
                <a:sym typeface="+mn-ea"/>
              </a:rPr>
              <a:t>         </a:t>
            </a:r>
            <a:r>
              <a:rPr lang="en-US" altLang="zh-CN" sz="2400" b="1" dirty="0">
                <a:solidFill>
                  <a:schemeClr val="tx1"/>
                </a:solidFill>
                <a:sym typeface="+mn-ea"/>
              </a:rPr>
              <a:t>5.</a:t>
            </a:r>
            <a:r>
              <a:rPr lang="zh-CN" altLang="zh-CN" sz="2400" b="1" dirty="0">
                <a:solidFill>
                  <a:schemeClr val="tx1"/>
                </a:solidFill>
                <a:sym typeface="+mn-ea"/>
              </a:rPr>
              <a:t>经济思想（政策）问题：</a:t>
            </a:r>
            <a:r>
              <a:rPr lang="zh-CN" altLang="en-US" sz="2400" b="1" dirty="0">
                <a:solidFill>
                  <a:schemeClr val="tx1"/>
                </a:solidFill>
                <a:sym typeface="+mn-ea"/>
              </a:rPr>
              <a:t>战后英国等西欧、日本和美国出现的新的经济政策（政策的前瞻性、灵活性、有效性）</a:t>
            </a:r>
            <a:r>
              <a:rPr lang="en-US" altLang="zh-CN" sz="2400" b="1" dirty="0">
                <a:solidFill>
                  <a:schemeClr val="tx1"/>
                </a:solidFill>
                <a:sym typeface="+mn-ea"/>
              </a:rPr>
              <a:t>.</a:t>
            </a:r>
            <a:endParaRPr lang="zh-CN" altLang="en-US" sz="2400" b="1" dirty="0">
              <a:solidFill>
                <a:schemeClr val="tx1"/>
              </a:solidFill>
            </a:endParaRPr>
          </a:p>
          <a:p>
            <a:pPr marL="0" indent="0" fontAlgn="auto">
              <a:lnSpc>
                <a:spcPts val="2800"/>
              </a:lnSpc>
              <a:spcBef>
                <a:spcPts val="0"/>
              </a:spcBef>
              <a:buNone/>
            </a:pPr>
            <a:r>
              <a:rPr lang="en-US" altLang="zh-CN" sz="2400" b="1" dirty="0">
                <a:solidFill>
                  <a:schemeClr val="tx1"/>
                </a:solidFill>
              </a:rPr>
              <a:t>         6.</a:t>
            </a:r>
            <a:r>
              <a:rPr lang="zh-CN" altLang="en-US" sz="2400" b="1" dirty="0">
                <a:solidFill>
                  <a:schemeClr val="tx1"/>
                </a:solidFill>
                <a:sym typeface="+mn-ea"/>
              </a:rPr>
              <a:t>第三</a:t>
            </a:r>
            <a:r>
              <a:rPr lang="zh-CN" altLang="zh-CN" sz="2400" b="1" dirty="0">
                <a:solidFill>
                  <a:schemeClr val="tx1"/>
                </a:solidFill>
                <a:sym typeface="+mn-ea"/>
              </a:rPr>
              <a:t>次工业革命对工业化、城市化、</a:t>
            </a:r>
            <a:r>
              <a:rPr lang="zh-CN" altLang="en-US" sz="2400" b="1" dirty="0">
                <a:solidFill>
                  <a:schemeClr val="tx1"/>
                </a:solidFill>
                <a:sym typeface="+mn-ea"/>
              </a:rPr>
              <a:t>全球化、世界分工以及</a:t>
            </a:r>
            <a:r>
              <a:rPr lang="zh-CN" altLang="zh-CN" sz="2400" b="1" dirty="0">
                <a:solidFill>
                  <a:schemeClr val="tx1"/>
                </a:solidFill>
                <a:sym typeface="+mn-ea"/>
              </a:rPr>
              <a:t>世界市场的影响。</a:t>
            </a:r>
            <a:endParaRPr lang="zh-CN" altLang="zh-CN" sz="2400" b="1" dirty="0">
              <a:solidFill>
                <a:schemeClr val="tx1"/>
              </a:solidFill>
              <a:sym typeface="+mn-e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051560" y="2449830"/>
            <a:ext cx="7156450" cy="614680"/>
          </a:xfrm>
        </p:spPr>
        <p:txBody>
          <a:bodyPr>
            <a:normAutofit fontScale="90000"/>
            <a:scene3d>
              <a:camera prst="orthographicFront"/>
              <a:lightRig rig="threePt" dir="t"/>
            </a:scene3d>
          </a:bodyPr>
          <a:p>
            <a:r>
              <a:rPr lang="zh-CN" altLang="en-US" sz="3200" b="1">
                <a:solidFill>
                  <a:schemeClr val="tx1"/>
                </a:solidFill>
                <a:effectLst>
                  <a:outerShdw blurRad="38100" dist="19050" dir="2700000" algn="tl" rotWithShape="0">
                    <a:schemeClr val="dk1">
                      <a:alpha val="40000"/>
                    </a:schemeClr>
                  </a:outerShdw>
                </a:effectLst>
              </a:rPr>
              <a:t>（</a:t>
            </a:r>
            <a:r>
              <a:rPr lang="en-US" altLang="zh-CN" sz="3200" b="1">
                <a:solidFill>
                  <a:schemeClr val="tx1"/>
                </a:solidFill>
                <a:effectLst>
                  <a:outerShdw blurRad="38100" dist="19050" dir="2700000" algn="tl" rotWithShape="0">
                    <a:schemeClr val="dk1">
                      <a:alpha val="40000"/>
                    </a:schemeClr>
                  </a:outerShdw>
                </a:effectLst>
              </a:rPr>
              <a:t>12</a:t>
            </a:r>
            <a:r>
              <a:rPr lang="zh-CN" altLang="en-US" sz="3200" b="1">
                <a:solidFill>
                  <a:schemeClr val="tx1"/>
                </a:solidFill>
                <a:effectLst>
                  <a:outerShdw blurRad="38100" dist="19050" dir="2700000" algn="tl" rotWithShape="0">
                    <a:schemeClr val="dk1">
                      <a:alpha val="40000"/>
                    </a:schemeClr>
                  </a:outerShdw>
                </a:effectLst>
              </a:rPr>
              <a:t>）高考第</a:t>
            </a:r>
            <a:r>
              <a:rPr lang="en-US" altLang="zh-CN" sz="3200" b="1">
                <a:solidFill>
                  <a:schemeClr val="tx1"/>
                </a:solidFill>
                <a:effectLst>
                  <a:outerShdw blurRad="38100" dist="19050" dir="2700000" algn="tl" rotWithShape="0">
                    <a:schemeClr val="dk1">
                      <a:alpha val="40000"/>
                    </a:schemeClr>
                  </a:outerShdw>
                </a:effectLst>
              </a:rPr>
              <a:t>41</a:t>
            </a:r>
            <a:r>
              <a:rPr lang="zh-CN" altLang="en-US" sz="3200" b="1">
                <a:solidFill>
                  <a:schemeClr val="tx1"/>
                </a:solidFill>
                <a:effectLst>
                  <a:outerShdw blurRad="38100" dist="19050" dir="2700000" algn="tl" rotWithShape="0">
                    <a:schemeClr val="dk1">
                      <a:alpha val="40000"/>
                    </a:schemeClr>
                  </a:outerShdw>
                </a:effectLst>
              </a:rPr>
              <a:t>题（大综合题）命题规律</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676910" y="1142365"/>
            <a:ext cx="7789545" cy="1137285"/>
          </a:xfrm>
          <a:prstGeom prst="rect">
            <a:avLst/>
          </a:prstGeom>
          <a:noFill/>
          <a:ln w="9525">
            <a:noFill/>
          </a:ln>
        </p:spPr>
        <p:txBody>
          <a:bodyPr wrap="square">
            <a:spAutoFit/>
          </a:bodyPr>
          <a:p>
            <a:pPr indent="0"/>
            <a:r>
              <a:rPr lang="zh-CN" sz="2400" b="1">
                <a:solidFill>
                  <a:srgbClr val="1B24D3"/>
                </a:solidFill>
                <a:latin typeface="楷体" panose="02010609060101010101" charset="-122"/>
                <a:ea typeface="楷体" panose="02010609060101010101" charset="-122"/>
                <a:cs typeface="楷体" panose="02010609060101010101" charset="-122"/>
              </a:rPr>
              <a:t>（</a:t>
            </a:r>
            <a:r>
              <a:rPr lang="en-US" altLang="zh-CN" sz="2400" b="1">
                <a:solidFill>
                  <a:srgbClr val="1B24D3"/>
                </a:solidFill>
                <a:latin typeface="楷体" panose="02010609060101010101" charset="-122"/>
                <a:ea typeface="楷体" panose="02010609060101010101" charset="-122"/>
                <a:cs typeface="楷体" panose="02010609060101010101" charset="-122"/>
              </a:rPr>
              <a:t>2018</a:t>
            </a:r>
            <a:r>
              <a:rPr lang="zh-CN" altLang="en-US" sz="2400" b="1">
                <a:solidFill>
                  <a:srgbClr val="1B24D3"/>
                </a:solidFill>
                <a:latin typeface="楷体" panose="02010609060101010101" charset="-122"/>
                <a:ea typeface="楷体" panose="02010609060101010101" charset="-122"/>
                <a:cs typeface="楷体" panose="02010609060101010101" charset="-122"/>
              </a:rPr>
              <a:t>全国</a:t>
            </a:r>
            <a:r>
              <a:rPr lang="en-US" altLang="zh-CN" sz="2400" b="1">
                <a:solidFill>
                  <a:srgbClr val="1B24D3"/>
                </a:solidFill>
                <a:latin typeface="楷体" panose="02010609060101010101" charset="-122"/>
                <a:ea typeface="楷体" panose="02010609060101010101" charset="-122"/>
                <a:cs typeface="楷体" panose="02010609060101010101" charset="-122"/>
              </a:rPr>
              <a:t>I</a:t>
            </a: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en-US" altLang="zh-CN" sz="2400" b="1">
                <a:solidFill>
                  <a:srgbClr val="1B24D3"/>
                </a:solidFill>
                <a:latin typeface="楷体" panose="02010609060101010101" charset="-122"/>
                <a:ea typeface="楷体" panose="02010609060101010101" charset="-122"/>
                <a:cs typeface="楷体" panose="02010609060101010101" charset="-122"/>
              </a:rPr>
              <a:t>25</a:t>
            </a:r>
            <a:r>
              <a:rPr lang="zh-CN" altLang="en-US" sz="2400" b="1">
                <a:solidFill>
                  <a:srgbClr val="1B24D3"/>
                </a:solidFill>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据学者研究，唐朝“安史之乱”后百余年间的藩镇基本情况如表2所示。</a:t>
            </a:r>
            <a:endParaRPr lang="zh-CN" sz="2400" b="0">
              <a:latin typeface="楷体" panose="02010609060101010101" charset="-122"/>
              <a:ea typeface="楷体" panose="02010609060101010101" charset="-122"/>
              <a:cs typeface="楷体" panose="02010609060101010101" charset="-122"/>
            </a:endParaRPr>
          </a:p>
          <a:p>
            <a:pPr indent="0"/>
            <a:r>
              <a:rPr lang="zh-CN" sz="2000" b="0">
                <a:latin typeface="楷体" panose="02010609060101010101" charset="-122"/>
                <a:ea typeface="楷体" panose="02010609060101010101" charset="-122"/>
                <a:cs typeface="楷体" panose="02010609060101010101" charset="-122"/>
              </a:rPr>
              <a:t>        表2  “安史之乱”后百余年间唐朝藩镇基本情况表</a:t>
            </a:r>
            <a:endParaRPr lang="zh-CN" altLang="en-US" sz="2000" b="0">
              <a:latin typeface="楷体" panose="02010609060101010101" charset="-122"/>
              <a:ea typeface="楷体" panose="02010609060101010101" charset="-122"/>
              <a:cs typeface="楷体" panose="02010609060101010101" charset="-122"/>
            </a:endParaRPr>
          </a:p>
        </p:txBody>
      </p:sp>
      <p:graphicFrame>
        <p:nvGraphicFramePr>
          <p:cNvPr id="4" name="表格 3"/>
          <p:cNvGraphicFramePr/>
          <p:nvPr/>
        </p:nvGraphicFramePr>
        <p:xfrm>
          <a:off x="823595" y="2341245"/>
          <a:ext cx="7495540" cy="3657600"/>
        </p:xfrm>
        <a:graphic>
          <a:graphicData uri="http://schemas.openxmlformats.org/drawingml/2006/table">
            <a:tbl>
              <a:tblPr firstRow="1" bandRow="1">
                <a:tableStyleId>{5940675A-B579-460E-94D1-54222C63F5DA}</a:tableStyleId>
              </a:tblPr>
              <a:tblGrid>
                <a:gridCol w="1367790"/>
                <a:gridCol w="1459230"/>
                <a:gridCol w="1346835"/>
                <a:gridCol w="1374140"/>
                <a:gridCol w="1947545"/>
              </a:tblGrid>
              <a:tr h="243840">
                <a:tc>
                  <a:txBody>
                    <a:bodyPr/>
                    <a:p>
                      <a:pPr indent="0" algn="ctr">
                        <a:buNone/>
                      </a:pPr>
                      <a:r>
                        <a:rPr lang="en-US" sz="2000" b="0">
                          <a:latin typeface="楷体" panose="02010609060101010101" charset="-122"/>
                          <a:ea typeface="楷体" panose="02010609060101010101" charset="-122"/>
                          <a:cs typeface="楷体" panose="02010609060101010101" charset="-122"/>
                        </a:rPr>
                        <a:t>藩镇类型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数量（个）</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官员任免</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赋税供纳</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兵额与功能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000" b="0">
                          <a:latin typeface="楷体" panose="02010609060101010101" charset="-122"/>
                          <a:ea typeface="楷体" panose="02010609060101010101" charset="-122"/>
                          <a:cs typeface="楷体" panose="02010609060101010101" charset="-122"/>
                        </a:rPr>
                        <a:t>河朔型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7</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藩镇自擅</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不上供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拥重兵以自立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p>
                      <a:pPr indent="0" algn="ctr">
                        <a:buNone/>
                      </a:pPr>
                      <a:r>
                        <a:rPr lang="en-US" sz="2000" b="0">
                          <a:latin typeface="楷体" panose="02010609060101010101" charset="-122"/>
                          <a:ea typeface="楷体" panose="02010609060101010101" charset="-122"/>
                          <a:cs typeface="楷体" panose="02010609060101010101" charset="-122"/>
                        </a:rPr>
                        <a:t>中原型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8</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朝廷任命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少上供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驻重兵防骄藩</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000" b="0">
                          <a:latin typeface="楷体" panose="02010609060101010101" charset="-122"/>
                          <a:ea typeface="楷体" panose="02010609060101010101" charset="-122"/>
                          <a:cs typeface="楷体" panose="02010609060101010101" charset="-122"/>
                        </a:rPr>
                        <a:t>边疆型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17</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朝廷任命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少上供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驻重兵守边疆</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2000" b="0">
                          <a:latin typeface="楷体" panose="02010609060101010101" charset="-122"/>
                          <a:ea typeface="楷体" panose="02010609060101010101" charset="-122"/>
                          <a:cs typeface="楷体" panose="02010609060101010101" charset="-122"/>
                        </a:rPr>
                        <a:t>东南型</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9</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朝廷任命</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上供</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楷体" panose="02010609060101010101" charset="-122"/>
                          <a:ea typeface="楷体" panose="02010609060101010101" charset="-122"/>
                          <a:cs typeface="楷体" panose="02010609060101010101" charset="-122"/>
                        </a:rPr>
                        <a:t>驻兵少防盗贼</a:t>
                      </a:r>
                      <a:endParaRPr lang="en-US" altLang="en-US" sz="20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823595" y="4097338"/>
            <a:ext cx="5080000" cy="1938020"/>
          </a:xfrm>
          <a:prstGeom prst="rect">
            <a:avLst/>
          </a:prstGeom>
          <a:noFill/>
          <a:ln w="9525">
            <a:noFill/>
          </a:ln>
        </p:spPr>
        <p:txBody>
          <a:bodyPr>
            <a:spAutoFit/>
          </a:bodyPr>
          <a:p>
            <a:pPr indent="0"/>
            <a:r>
              <a:rPr lang="zh-CN" sz="2400" b="0">
                <a:latin typeface="楷体" panose="02010609060101010101" charset="-122"/>
                <a:ea typeface="楷体" panose="02010609060101010101" charset="-122"/>
                <a:cs typeface="楷体" panose="02010609060101010101" charset="-122"/>
              </a:rPr>
              <a:t>由此可知，这一时期的藩镇A．控制了朝廷财政收入               B．彼此之间攻伐不已C．注重维护中央的权威               D．延续了唐朝的统治</a:t>
            </a:r>
            <a:endParaRPr lang="zh-CN" altLang="en-US" sz="2400" b="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392113" y="1195388"/>
          <a:ext cx="8358505" cy="5022850"/>
        </p:xfrm>
        <a:graphic>
          <a:graphicData uri="http://schemas.openxmlformats.org/drawingml/2006/table">
            <a:tbl>
              <a:tblPr/>
              <a:tblGrid>
                <a:gridCol w="1033463"/>
                <a:gridCol w="2824162"/>
                <a:gridCol w="762000"/>
                <a:gridCol w="1809750"/>
                <a:gridCol w="1928813"/>
              </a:tblGrid>
              <a:tr h="3746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rPr>
                        <a:t>试题</a:t>
                      </a:r>
                      <a:r>
                        <a:rPr kumimoji="0" lang="zh-CN" sz="1600" b="1" i="0" u="none" strike="noStrike" cap="none" normalizeH="0" baseline="0" dirty="0" smtClean="0">
                          <a:ln>
                            <a:noFill/>
                          </a:ln>
                          <a:solidFill>
                            <a:srgbClr val="1B24D3"/>
                          </a:solidFill>
                          <a:effectLst/>
                          <a:latin typeface="Calibri" panose="020F0502020204030204" charset="0"/>
                          <a:ea typeface="MS Gothic" panose="020B0609070205080204" pitchFamily="49" charset="-128"/>
                        </a:rPr>
                        <a:t>来</a:t>
                      </a:r>
                      <a:r>
                        <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源</a:t>
                      </a:r>
                      <a:endPar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材料字数及出</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处</a:t>
                      </a:r>
                      <a:endPar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设问</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考</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查视</a:t>
                      </a:r>
                      <a:r>
                        <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rPr>
                        <a:t>角</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价</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值</a:t>
                      </a:r>
                      <a:r>
                        <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rPr>
                        <a:t>立意</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2012</a:t>
                      </a:r>
                      <a:r>
                        <a:rPr kumimoji="0" lang="zh-CN" sz="160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年</a:t>
                      </a:r>
                      <a:endParaRPr kumimoji="0" lang="zh-CN" sz="160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627</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郑</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祖武</a:t>
                      </a:r>
                      <a:r>
                        <a:rPr kumimoji="0" lang="zh-CN" alt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城市道路交通</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内容</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rPr>
                        <a:t>贯</a:t>
                      </a:r>
                      <a:r>
                        <a:rPr kumimoji="0" lang="zh-CN" sz="1600" b="1" i="0" u="none" strike="noStrike" cap="none" normalizeH="0" baseline="0" smtClean="0">
                          <a:ln>
                            <a:noFill/>
                          </a:ln>
                          <a:solidFill>
                            <a:srgbClr val="FF0000"/>
                          </a:solidFill>
                          <a:effectLst/>
                          <a:latin typeface="Calibri" panose="020F0502020204030204" charset="0"/>
                          <a:ea typeface="MS Gothic" panose="020B0609070205080204" pitchFamily="49" charset="-128"/>
                        </a:rPr>
                        <a:t>通</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综</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合</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考</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查</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工</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业</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革命。</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反思技</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术进步对</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社会生</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产</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、社</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会的影响。</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5525">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2013-</a:t>
                      </a:r>
                      <a:r>
                        <a:rPr kumimoji="0" lang="en-US" alt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I</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endPar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708</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自白寿彝</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总</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主</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中国通史</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许涤</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新、</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吴承明主</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资</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本主</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义发</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展史</a:t>
                      </a:r>
                      <a:r>
                        <a:rPr kumimoji="0" lang="zh-CN" alt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endPar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特点</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较类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启示</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rPr>
                        <a:t>贯</a:t>
                      </a:r>
                      <a:r>
                        <a:rPr kumimoji="0" lang="zh-CN" sz="1600" b="1" i="0" u="none" strike="noStrike" cap="none" normalizeH="0" baseline="0" smtClean="0">
                          <a:ln>
                            <a:noFill/>
                          </a:ln>
                          <a:solidFill>
                            <a:srgbClr val="FF0000"/>
                          </a:solidFill>
                          <a:effectLst/>
                          <a:latin typeface="Calibri" panose="020F0502020204030204" charset="0"/>
                          <a:ea typeface="MS Gothic" panose="020B0609070205080204" pitchFamily="49" charset="-128"/>
                        </a:rPr>
                        <a:t>通</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我国古代海洋利用。</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反思中国的海</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权</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意</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识</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弘</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扬</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海洋</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开发观</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50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2013-</a:t>
                      </a:r>
                      <a:r>
                        <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Ⅱ</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endPar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675</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编</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自阿</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尔</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布雷希特</a:t>
                      </a:r>
                      <a:r>
                        <a:rPr kumimoji="0" lang="zh-CN"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弗</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尔</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辛</a:t>
                      </a:r>
                      <a:r>
                        <a:rPr kumimoji="0" lang="zh-CN"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爱</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因</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斯坦</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传</a:t>
                      </a:r>
                      <a:r>
                        <a:rPr kumimoji="0" lang="zh-CN" alt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等、李喜所、元青</a:t>
                      </a:r>
                      <a:r>
                        <a:rPr kumimoji="0" lang="zh-CN"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梁启超</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传</a:t>
                      </a:r>
                      <a:r>
                        <a:rPr kumimoji="0" lang="zh-CN" alt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endPar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启示</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评</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析</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a:t>
                      </a:r>
                      <a:r>
                        <a:rPr kumimoji="0" lang="zh-CN" sz="160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关联</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：考</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查</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新文化运</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动时</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中国知</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识</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界</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对</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西方科学的</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态</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度。</a:t>
                      </a:r>
                      <a:endPar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反思今天</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应该</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如何正确</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对</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待</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中西方文明。</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50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2014-</a:t>
                      </a:r>
                      <a:r>
                        <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Ⅰ</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endPar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摘编自潘吉星</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宋</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应</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星</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评</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传</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、詹</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姆斯</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格雷克</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牛顿传</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较类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rPr>
                        <a:t>关联</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：分析</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宋</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应</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星、牛</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顿</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二</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人的科技成果。</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东</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西方科</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技特点及原因。</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强调</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科技</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创</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新</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意</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识</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的重要性。</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50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2014-</a:t>
                      </a:r>
                      <a:r>
                        <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Ⅱ</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endPar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自葛</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剑</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雄主</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中国移民史</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等、白寿彝</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总</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主</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中国通史</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endPar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特点</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作用</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rPr>
                        <a:t>贯</a:t>
                      </a:r>
                      <a:r>
                        <a:rPr kumimoji="0" lang="zh-CN" sz="1600" b="1" i="0" u="none" strike="noStrike" cap="none" normalizeH="0" baseline="0" smtClean="0">
                          <a:ln>
                            <a:noFill/>
                          </a:ln>
                          <a:solidFill>
                            <a:srgbClr val="FF0000"/>
                          </a:solidFill>
                          <a:effectLst/>
                          <a:latin typeface="Calibri" panose="020F0502020204030204" charset="0"/>
                          <a:ea typeface="MS Gothic" panose="020B0609070205080204" pitchFamily="49" charset="-128"/>
                        </a:rPr>
                        <a:t>通</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：分析</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着朝</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东</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北地区</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移民政策。</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扬</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民族</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开</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拓</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精神。</a:t>
                      </a:r>
                      <a:endPar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345440" y="836930"/>
          <a:ext cx="8195945" cy="5493385"/>
        </p:xfrm>
        <a:graphic>
          <a:graphicData uri="http://schemas.openxmlformats.org/drawingml/2006/table">
            <a:tbl>
              <a:tblPr/>
              <a:tblGrid>
                <a:gridCol w="975995"/>
                <a:gridCol w="2807335"/>
                <a:gridCol w="980440"/>
                <a:gridCol w="1539875"/>
                <a:gridCol w="1892300"/>
              </a:tblGrid>
              <a:tr h="29718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rPr>
                        <a:t>试题</a:t>
                      </a:r>
                      <a:r>
                        <a:rPr kumimoji="0" lang="zh-CN" sz="1600" b="1" i="0" u="none" strike="noStrike" cap="none" normalizeH="0" baseline="0" dirty="0" smtClean="0">
                          <a:ln>
                            <a:noFill/>
                          </a:ln>
                          <a:solidFill>
                            <a:srgbClr val="1B24D3"/>
                          </a:solidFill>
                          <a:effectLst/>
                          <a:latin typeface="Calibri" panose="020F0502020204030204" charset="0"/>
                          <a:ea typeface="MS Gothic" panose="020B0609070205080204" pitchFamily="49" charset="-128"/>
                        </a:rPr>
                        <a:t>来</a:t>
                      </a:r>
                      <a:r>
                        <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源</a:t>
                      </a:r>
                      <a:endPar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材料字数及出</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处</a:t>
                      </a:r>
                      <a:endPar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设问</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考</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查视</a:t>
                      </a:r>
                      <a:r>
                        <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rPr>
                        <a:t>角</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价</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值</a:t>
                      </a:r>
                      <a:r>
                        <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rPr>
                        <a:t>立意</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1055">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2015-</a:t>
                      </a:r>
                      <a:r>
                        <a:rPr kumimoji="0" lang="zh-CN" altLang="zh-CN" sz="16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Ⅰ</a:t>
                      </a:r>
                      <a:endParaRPr kumimoji="0" lang="zh-CN" altLang="zh-CN" sz="16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478</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编</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自卞孝萱等</a:t>
                      </a:r>
                      <a:r>
                        <a:rPr kumimoji="0" lang="zh-CN"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韩</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愈</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评传</a:t>
                      </a:r>
                      <a:r>
                        <a:rPr kumimoji="0" lang="zh-CN" alt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张</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海</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鹏</a:t>
                      </a:r>
                      <a:r>
                        <a:rPr kumimoji="0" 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等</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rPr>
                        <a:t>编</a:t>
                      </a:r>
                      <a:r>
                        <a:rPr kumimoji="0" lang="zh-CN" altLang="zh-CN" sz="1600"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中国近代史</a:t>
                      </a:r>
                      <a:r>
                        <a:rPr kumimoji="0" lang="zh-CN"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endParaRPr kumimoji="0" lang="zh-CN" alt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较类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认识类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：考</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查</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儒学的不同</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发</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展</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阶</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段。</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反思儒学</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传统</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文化及态度。正确</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对</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待孔子和</a:t>
                      </a:r>
                      <a:r>
                        <a:rPr kumimoji="0" lang="zh-CN" sz="1600" b="1" i="0" u="none" strike="noStrike" cap="none" normalizeH="0" baseline="0" smtClean="0">
                          <a:ln>
                            <a:noFill/>
                          </a:ln>
                          <a:solidFill>
                            <a:srgbClr val="000000"/>
                          </a:solidFill>
                          <a:effectLst/>
                          <a:latin typeface="Calibri" panose="020F0502020204030204" charset="0"/>
                          <a:ea typeface="宋体" panose="02010600030101010101" pitchFamily="2" charset="-122"/>
                        </a:rPr>
                        <a:t>儒</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学。</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1055">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2015-</a:t>
                      </a:r>
                      <a:r>
                        <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Ⅱ</a:t>
                      </a:r>
                      <a:endPar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417</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孟子</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、摘编自（古希腊）柏拉图</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苏格拉底的申辩</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内容类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：比较孟子和苏格拉底不同法制观念。</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反思东西方不同的法治观念。弘扬依法治国的理念。</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347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2016-I</a:t>
                      </a:r>
                      <a:endPar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自李龙潜</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明清经济史</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康有为全集</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原因粪</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影响类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概括类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评价类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6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分析近代中国学者缓解人口压力的主张。</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反思人口政策及人口观。依据国情合理解决人口问题。</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6836">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2016-</a:t>
                      </a:r>
                      <a:r>
                        <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Ⅱ</a:t>
                      </a:r>
                      <a:endPar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据邬沧萍</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世界人口</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编制、摘编自曹树基</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中国移民史</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（第六卷）等</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变化类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en-US"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近代以来全球国际人口迁移及</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16</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世纪以来中国的海外移民</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宣扬移民的爱国精神。</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3788">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2016-</a:t>
                      </a:r>
                      <a:r>
                        <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Ⅲ</a:t>
                      </a:r>
                      <a:endParaRPr kumimoji="0" lang="zh-CN" altLang="zh-CN" sz="16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自邓云特</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中国救荒史</a:t>
                      </a:r>
                      <a:r>
                        <a:rPr kumimoji="0" lang="zh-CN" alt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目的类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：反思中外救济制度的差异、完善救济制度</a:t>
                      </a:r>
                      <a:endParaRPr kumimoji="0" lang="zh-CN" sz="16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反思中外救济制度的差异；吸取历史经验，完善救济制度。</a:t>
                      </a:r>
                      <a:endParaRPr kumimoji="0" lang="zh-CN" sz="16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357505" y="800100"/>
          <a:ext cx="8443595" cy="5672455"/>
        </p:xfrm>
        <a:graphic>
          <a:graphicData uri="http://schemas.openxmlformats.org/drawingml/2006/table">
            <a:tbl>
              <a:tblPr/>
              <a:tblGrid>
                <a:gridCol w="1043940"/>
                <a:gridCol w="2853055"/>
                <a:gridCol w="1009650"/>
                <a:gridCol w="1587500"/>
                <a:gridCol w="1949450"/>
              </a:tblGrid>
              <a:tr h="29083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rPr>
                        <a:t>试题</a:t>
                      </a:r>
                      <a:r>
                        <a:rPr kumimoji="0" lang="zh-CN" sz="1600" b="1" i="0" u="none" strike="noStrike" cap="none" normalizeH="0" baseline="0" dirty="0" smtClean="0">
                          <a:ln>
                            <a:noFill/>
                          </a:ln>
                          <a:solidFill>
                            <a:srgbClr val="1B24D3"/>
                          </a:solidFill>
                          <a:effectLst/>
                          <a:latin typeface="Calibri" panose="020F0502020204030204" charset="0"/>
                          <a:ea typeface="MS Gothic" panose="020B0609070205080204" pitchFamily="49" charset="-128"/>
                        </a:rPr>
                        <a:t>来</a:t>
                      </a:r>
                      <a:r>
                        <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源</a:t>
                      </a:r>
                      <a:endParaRPr kumimoji="0" lang="zh-CN" sz="1600"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材料字数及出</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处</a:t>
                      </a:r>
                      <a:endPar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设问</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考</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查视</a:t>
                      </a:r>
                      <a:r>
                        <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rPr>
                        <a:t>角</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价</a:t>
                      </a:r>
                      <a:r>
                        <a:rPr kumimoji="0" lang="zh-CN" sz="1600" b="1" i="0" u="none" strike="noStrike" cap="none" normalizeH="0" baseline="0" smtClean="0">
                          <a:ln>
                            <a:noFill/>
                          </a:ln>
                          <a:solidFill>
                            <a:srgbClr val="1B24D3"/>
                          </a:solidFill>
                          <a:effectLst/>
                          <a:latin typeface="Calibri" panose="020F0502020204030204" charset="0"/>
                          <a:ea typeface="宋体" panose="02010600030101010101" pitchFamily="2" charset="-122"/>
                        </a:rPr>
                        <a:t>值</a:t>
                      </a:r>
                      <a:r>
                        <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rPr>
                        <a:t>立意</a:t>
                      </a:r>
                      <a:endParaRPr kumimoji="0" lang="zh-CN" sz="1600"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183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40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en-US" altLang="zh-CN" sz="140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2017-I</a:t>
                      </a:r>
                      <a:endParaRPr kumimoji="0" lang="en-US" altLang="zh-CN" sz="140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417</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自李宏图《西欧近代民族主义思朝研究</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endPar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作用类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：法国大革命和近代中国的民族主义。</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宣扬对民族文化的认同</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5815">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2017-</a:t>
                      </a:r>
                      <a:r>
                        <a:rPr kumimoji="0" lang="zh-CN" altLang="zh-CN" sz="14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Ⅱ</a:t>
                      </a:r>
                      <a:endParaRPr kumimoji="0" lang="zh-CN" altLang="zh-CN" sz="14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自戴逸主编</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简明清史</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等、据</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建追国以来重要文献选编</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endPar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特点类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意义类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00"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4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中国近现代三个不同时段的矿业政策</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通过国家的历史巨变和求富求强的轨迹，说明社会主义制度的优越性。</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955">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2017-</a:t>
                      </a:r>
                      <a:r>
                        <a:rPr kumimoji="0" lang="zh-CN"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Ⅲ</a:t>
                      </a:r>
                      <a:endParaRPr kumimoji="0" lang="zh-CN"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0" marR="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自陈孔立主编</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台湾历史纲要</a:t>
                      </a:r>
                      <a:r>
                        <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endParaRPr kumimoji="0" lang="zh-CN" alt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目的类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内容类</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00"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40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荷兰侵占台湾与清</a:t>
                      </a:r>
                      <a:r>
                        <a:rPr kumimoji="0" lang="en-US"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朝收复台湾</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宣扬祖国统一、民族认同。</a:t>
                      </a:r>
                      <a:endPar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3895">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4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2018-</a:t>
                      </a:r>
                      <a:r>
                        <a:rPr kumimoji="0" lang="zh-CN" altLang="zh-CN" sz="14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Ⅰ</a:t>
                      </a:r>
                      <a:endParaRPr kumimoji="0" lang="zh-CN" altLang="zh-CN" sz="1400" b="1" i="0" u="none" strike="noStrike" cap="none" normalizeH="0" baseline="0" dirty="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材料</a:t>
                      </a:r>
                      <a:r>
                        <a:rPr kumimoji="0" lang="en-US" altLang="zh-CN" sz="140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594</a:t>
                      </a:r>
                      <a:r>
                        <a:rPr kumimoji="0" lang="zh-CN" altLang="en-US" sz="140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字</a:t>
                      </a:r>
                      <a:endPar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据杨开道</a:t>
                      </a:r>
                      <a:r>
                        <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中国乡约制度</a:t>
                      </a:r>
                      <a:r>
                        <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等、张海鹏主编</a:t>
                      </a:r>
                      <a:r>
                        <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中国近代通史</a:t>
                      </a:r>
                      <a:r>
                        <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、据郭德宏等主编</a:t>
                      </a:r>
                      <a:r>
                        <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中华人民共和国专题史稿</a:t>
                      </a:r>
                      <a:r>
                        <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endParaRPr kumimoji="0" lang="zh-CN" altLang="zh-CN" sz="14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变化类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作用类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背景类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意义类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古今贯通：</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宋代到明清时期乡约制度的变化、清末城镇乡地方自治、村民自治</a:t>
                      </a:r>
                      <a:endPar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Calibri" panose="020F0502020204030204" charset="0"/>
                          <a:ea typeface="宋体" panose="02010600030101010101" pitchFamily="2" charset="-122"/>
                        </a:rPr>
                        <a:t>重视基层社会治理，加强执政能力建设</a:t>
                      </a:r>
                      <a:endParaRPr kumimoji="0" lang="zh-CN" sz="1400" b="1" i="0" u="none" strike="noStrike" cap="none" normalizeH="0" baseline="0" smtClean="0">
                        <a:ln>
                          <a:noFill/>
                        </a:ln>
                        <a:solidFill>
                          <a:srgbClr val="333333"/>
                        </a:solidFill>
                        <a:effectLst/>
                        <a:latin typeface="Calibri" panose="020F0502020204030204" charset="0"/>
                        <a:ea typeface="宋体" panose="0201060003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3895">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2018-</a:t>
                      </a:r>
                      <a:r>
                        <a:rPr kumimoji="0" lang="zh-CN"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Ⅱ</a:t>
                      </a:r>
                      <a:endParaRPr kumimoji="0" lang="zh-CN"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材料</a:t>
                      </a:r>
                      <a:r>
                        <a:rPr kumimoji="0" lang="en-US"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537</a:t>
                      </a:r>
                      <a:r>
                        <a:rPr kumimoji="0" lang="zh-CN" altLang="en-US"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字</a:t>
                      </a:r>
                      <a:endPar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摘编自刘启振等</a:t>
                      </a:r>
                      <a:r>
                        <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一带一路”视域下栽培大豆的起源和传播</a:t>
                      </a:r>
                      <a:r>
                        <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等</a:t>
                      </a:r>
                      <a:endPar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特点类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原因类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意义类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中外关联：</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我国种植大豆的特点和作用、大豆在美国种植的原因</a:t>
                      </a:r>
                      <a:endPar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世界经济（物种）的交流，上升到文明传播的高度来认识</a:t>
                      </a:r>
                      <a:endParaRPr kumimoji="0" lang="zh-CN" sz="140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880">
                <a:tc>
                  <a:txBody>
                    <a:bodyPr/>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2018-</a:t>
                      </a:r>
                      <a:r>
                        <a:rPr kumimoji="0" lang="zh-CN"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Ⅲ</a:t>
                      </a:r>
                      <a:endParaRPr kumimoji="0" lang="zh-CN"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材料</a:t>
                      </a:r>
                      <a:r>
                        <a:rPr kumimoji="0" lang="en-US" alt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587</a:t>
                      </a:r>
                      <a:r>
                        <a:rPr kumimoji="0" lang="zh-CN" altLang="en-US"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Times New Roman" panose="02020603050405020304" charset="0"/>
                        </a:rPr>
                        <a:t>字</a:t>
                      </a:r>
                      <a:endPar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摘编自张仲礼编</a:t>
                      </a:r>
                      <a:r>
                        <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近代上海城市研究</a:t>
                      </a:r>
                      <a:r>
                        <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等、摘编自（英）克拉潘</a:t>
                      </a:r>
                      <a:r>
                        <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现代英国经济史</a:t>
                      </a:r>
                      <a:r>
                        <a:rPr kumimoji="0" lang="zh-CN" alt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rPr>
                        <a:t>等</a:t>
                      </a:r>
                      <a:endPar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背景类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条件类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比较类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333333"/>
                          </a:solidFill>
                          <a:effectLst/>
                          <a:latin typeface="黑体" panose="02010609060101010101" pitchFamily="2" charset="-122"/>
                          <a:ea typeface="黑体" panose="02010609060101010101" pitchFamily="2" charset="-122"/>
                        </a:rPr>
                        <a:t>启示类</a:t>
                      </a:r>
                      <a:endParaRPr kumimoji="0" lang="zh-CN" sz="1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smtClean="0">
                          <a:ln>
                            <a:noFill/>
                          </a:ln>
                          <a:solidFill>
                            <a:srgbClr val="FF0000"/>
                          </a:solidFill>
                          <a:effectLst/>
                          <a:latin typeface="Calibri" panose="020F0502020204030204" charset="0"/>
                          <a:ea typeface="黑体" panose="02010609060101010101" pitchFamily="2" charset="-122"/>
                          <a:cs typeface="宋体" panose="02010600030101010101" pitchFamily="2" charset="-122"/>
                        </a:rPr>
                        <a:t>中外关联：</a:t>
                      </a:r>
                      <a:r>
                        <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rPr>
                        <a:t>上海和曼彻斯特发展成为近代大都市、相比上海的有利条件、曼彻斯特城市化的问题</a:t>
                      </a:r>
                      <a:endParaRPr kumimoji="0" lang="zh-CN" sz="1400" b="1" i="0" u="none" strike="noStrike" cap="none" normalizeH="0" baseline="0" smtClean="0">
                        <a:ln>
                          <a:noFill/>
                        </a:ln>
                        <a:solidFill>
                          <a:schemeClr val="tx1"/>
                        </a:solidFill>
                        <a:effectLst/>
                        <a:latin typeface="Calibri" panose="020F0502020204030204" charset="0"/>
                        <a:ea typeface="黑体" panose="02010609060101010101" pitchFamily="2" charset="-122"/>
                        <a:cs typeface="宋体" panose="02010600030101010101"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smtClean="0">
                          <a:ln>
                            <a:noFill/>
                          </a:ln>
                          <a:solidFill>
                            <a:srgbClr val="333333"/>
                          </a:solidFill>
                          <a:effectLst/>
                          <a:latin typeface="Calibri" panose="020F0502020204030204" charset="0"/>
                          <a:ea typeface="宋体" panose="02010600030101010101" pitchFamily="2" charset="-122"/>
                        </a:rPr>
                        <a:t>城市化的条件；注意解决城市化进程的问题</a:t>
                      </a:r>
                      <a:endParaRPr kumimoji="0" lang="zh-CN" sz="1400" b="1" i="0" u="none" strike="noStrike" cap="none" normalizeH="0" baseline="0" dirty="0" smtClean="0">
                        <a:ln>
                          <a:noFill/>
                        </a:ln>
                        <a:solidFill>
                          <a:srgbClr val="333333"/>
                        </a:solidFill>
                        <a:effectLst/>
                        <a:latin typeface="Calibri" panose="020F0502020204030204" charset="0"/>
                        <a:ea typeface="宋体" panose="02010600030101010101" pitchFamily="2"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矩形 1"/>
          <p:cNvSpPr/>
          <p:nvPr/>
        </p:nvSpPr>
        <p:spPr>
          <a:xfrm>
            <a:off x="334010" y="908050"/>
            <a:ext cx="8536940" cy="5631180"/>
          </a:xfrm>
          <a:prstGeom prst="rect">
            <a:avLst/>
          </a:prstGeom>
          <a:noFill/>
          <a:ln w="9525">
            <a:noFill/>
          </a:ln>
        </p:spPr>
        <p:txBody>
          <a:bodyPr wrap="square">
            <a:spAutoFit/>
          </a:bodyPr>
          <a:p>
            <a:r>
              <a:rPr lang="en-US" altLang="zh-CN" sz="2400" b="1" dirty="0">
                <a:latin typeface="Arial" panose="020B0604020202020204" pitchFamily="34" charset="0"/>
              </a:rPr>
              <a:t>        </a:t>
            </a:r>
            <a:r>
              <a:rPr lang="zh-CN" altLang="zh-CN" sz="2400" b="1" dirty="0">
                <a:latin typeface="Arial" panose="020B0604020202020204" pitchFamily="34" charset="0"/>
              </a:rPr>
              <a:t>历史高考</a:t>
            </a:r>
            <a:r>
              <a:rPr lang="en-US" altLang="zh-CN" sz="2400" b="1" dirty="0">
                <a:latin typeface="Arial" panose="020B0604020202020204" pitchFamily="34" charset="0"/>
              </a:rPr>
              <a:t>41</a:t>
            </a:r>
            <a:r>
              <a:rPr lang="zh-CN" altLang="zh-CN" sz="2400" b="1" dirty="0">
                <a:latin typeface="Arial" panose="020B0604020202020204" pitchFamily="34" charset="0"/>
              </a:rPr>
              <a:t>题能力立意</a:t>
            </a:r>
            <a:r>
              <a:rPr lang="zh-CN" altLang="en-US" sz="2400" b="1" dirty="0">
                <a:latin typeface="Arial" panose="020B0604020202020204" pitchFamily="34" charset="0"/>
              </a:rPr>
              <a:t>趋</a:t>
            </a:r>
            <a:r>
              <a:rPr lang="zh-CN" altLang="zh-CN" sz="2400" b="1" dirty="0">
                <a:latin typeface="Arial" panose="020B0604020202020204" pitchFamily="34" charset="0"/>
              </a:rPr>
              <a:t>向度明晰</a:t>
            </a:r>
            <a:r>
              <a:rPr lang="en-US" altLang="zh-CN" sz="2400" b="1" dirty="0">
                <a:latin typeface="Arial" panose="020B0604020202020204" pitchFamily="34" charset="0"/>
              </a:rPr>
              <a:t>,</a:t>
            </a:r>
            <a:r>
              <a:rPr lang="zh-CN" altLang="zh-CN" sz="2400" b="1" dirty="0">
                <a:latin typeface="Arial" panose="020B0604020202020204" pitchFamily="34" charset="0"/>
              </a:rPr>
              <a:t>设问立意趋高，融入核心素养要素</a:t>
            </a:r>
            <a:r>
              <a:rPr lang="en-US" altLang="zh-CN" sz="2400" b="1" dirty="0">
                <a:latin typeface="Arial" panose="020B0604020202020204" pitchFamily="34" charset="0"/>
              </a:rPr>
              <a:t>,</a:t>
            </a:r>
            <a:r>
              <a:rPr lang="zh-CN" altLang="zh-CN" sz="2400" b="1" dirty="0">
                <a:latin typeface="Arial" panose="020B0604020202020204" pitchFamily="34" charset="0"/>
              </a:rPr>
              <a:t>呈现强调唯物史观导向的命题特点，以我国或世界所面临和关心的重大现实主题为切入点，以历史视角拓展或深化对该主题的理解认知，形成热点问题冷思考的思维加工，体现了古今贯通（纵向）或中外关联（横向）的形式，设问类型分为“概括类”、“比较类”和“说明类”等类型。如</a:t>
            </a:r>
            <a:r>
              <a:rPr lang="en-US" altLang="zh-CN" sz="2400" b="1" dirty="0">
                <a:latin typeface="Arial" panose="020B0604020202020204" pitchFamily="34" charset="0"/>
              </a:rPr>
              <a:t>2016</a:t>
            </a:r>
            <a:r>
              <a:rPr lang="zh-CN" altLang="zh-CN" sz="2400" b="1" dirty="0">
                <a:latin typeface="Arial" panose="020B0604020202020204" pitchFamily="34" charset="0"/>
              </a:rPr>
              <a:t>年关注的是计划生育国策的社会热点主题，</a:t>
            </a:r>
            <a:r>
              <a:rPr lang="en-US" altLang="zh-CN" sz="2400" b="1" dirty="0">
                <a:latin typeface="Arial" panose="020B0604020202020204" pitchFamily="34" charset="0"/>
              </a:rPr>
              <a:t>2017</a:t>
            </a:r>
            <a:r>
              <a:rPr lang="zh-CN" altLang="zh-CN" sz="2400" b="1" dirty="0">
                <a:latin typeface="Arial" panose="020B0604020202020204" pitchFamily="34" charset="0"/>
              </a:rPr>
              <a:t>年</a:t>
            </a:r>
            <a:r>
              <a:rPr lang="en-US" altLang="zh-CN" sz="2400" b="1" dirty="0">
                <a:latin typeface="Arial" panose="020B0604020202020204" pitchFamily="34" charset="0"/>
              </a:rPr>
              <a:t>41</a:t>
            </a:r>
            <a:r>
              <a:rPr lang="zh-CN" altLang="zh-CN" sz="2400" b="1" dirty="0">
                <a:latin typeface="Arial" panose="020B0604020202020204" pitchFamily="34" charset="0"/>
              </a:rPr>
              <a:t>题是在东西方民族主义重新抬头和美国总统特朗普逆全球化潮流的情况下，特别命制了中法民族主义的比较题，展现出民族主义的多样性和东西方民族主义深刻的内涵共性。</a:t>
            </a:r>
            <a:r>
              <a:rPr lang="en-US" altLang="zh-CN" sz="2400" b="1" dirty="0">
                <a:latin typeface="Arial" panose="020B0604020202020204" pitchFamily="34" charset="0"/>
              </a:rPr>
              <a:t>2018</a:t>
            </a:r>
            <a:r>
              <a:rPr lang="zh-CN" altLang="zh-CN" sz="2400" b="1" dirty="0">
                <a:latin typeface="Arial" panose="020B0604020202020204" pitchFamily="34" charset="0"/>
              </a:rPr>
              <a:t>年命题是在《中共中央国务院关于实施乡村振兴战略的意见》提出“加强农村基层基础工作，构建乡村治理新体系”的背景下设计命题的，实现了古代、近代、现代三段历史中关于乡村治理的历史节点贯通与关联，蕴含优秀历史文化传统、现代文明进程、社会主义核心价值观中的三大热点。</a:t>
            </a:r>
            <a:endParaRPr lang="zh-CN" altLang="zh-CN" sz="2400" b="1" dirty="0">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内容占位符 2"/>
          <p:cNvSpPr>
            <a:spLocks noGrp="1"/>
          </p:cNvSpPr>
          <p:nvPr>
            <p:ph idx="1"/>
          </p:nvPr>
        </p:nvSpPr>
        <p:spPr>
          <a:xfrm>
            <a:off x="360680" y="765175"/>
            <a:ext cx="8264525" cy="5777865"/>
          </a:xfrm>
        </p:spPr>
        <p:txBody>
          <a:bodyPr vert="horz" wrap="square" lIns="91440" tIns="45720" rIns="91440" bIns="45720" numCol="1" anchor="t" anchorCtr="0" compatLnSpc="1">
            <a:normAutofit lnSpcReduction="10000"/>
          </a:bodyPr>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41</a:t>
            </a:r>
            <a:r>
              <a:rPr kumimoji="0" lang="zh-CN" altLang="en-US" sz="28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题命题特点分析</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A.</a:t>
            </a:r>
            <a:r>
              <a:rPr kumimoji="0" lang="zh-CN" altLang="en-US"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分值</a:t>
            </a:r>
            <a:r>
              <a:rPr kumimoji="0" lang="zh-CN" altLang="en-US" sz="2000" b="1" i="0" u="none" strike="noStrike" kern="1200" cap="none" spc="0" normalizeH="0" baseline="0" noProof="0" dirty="0">
                <a:ln>
                  <a:noFill/>
                </a:ln>
                <a:solidFill>
                  <a:srgbClr val="1B24D3"/>
                </a:solidFill>
                <a:effectLst/>
                <a:uLnTx/>
                <a:uFillTx/>
                <a:latin typeface="黑体" panose="02010609060101010101" pitchFamily="2" charset="-122"/>
                <a:ea typeface="黑体" panose="02010609060101010101" pitchFamily="2" charset="-122"/>
                <a:cs typeface="+mn-cs"/>
              </a:rPr>
              <a:t>：</a:t>
            </a:r>
            <a:r>
              <a:rPr kumimoji="0" lang="en-US" altLang="zh-CN" sz="2000"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25</a:t>
            </a:r>
            <a:r>
              <a:rPr kumimoji="0" lang="zh-CN" altLang="en-US" sz="2000"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分基本固定，两问到三问。</a:t>
            </a:r>
            <a:endParaRPr kumimoji="0" lang="en-US" altLang="zh-CN"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B.</a:t>
            </a:r>
            <a:r>
              <a:rPr kumimoji="0" lang="zh-CN" altLang="en-US"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命题</a:t>
            </a:r>
            <a:r>
              <a:rPr kumimoji="0" lang="zh-CN" altLang="en-US" sz="2000" b="1" i="0" u="none" strike="noStrike" kern="1200" cap="none" spc="0" normalizeH="0" baseline="0" noProof="0" dirty="0">
                <a:ln>
                  <a:noFill/>
                </a:ln>
                <a:solidFill>
                  <a:srgbClr val="1B24D3"/>
                </a:solidFill>
                <a:effectLst/>
                <a:uLnTx/>
                <a:uFillTx/>
                <a:latin typeface="黑体" panose="02010609060101010101" pitchFamily="2" charset="-122"/>
                <a:ea typeface="黑体" panose="02010609060101010101" pitchFamily="2" charset="-122"/>
                <a:cs typeface="+mn-cs"/>
              </a:rPr>
              <a:t>方式：</a:t>
            </a:r>
            <a:r>
              <a:rPr kumimoji="0" lang="zh-CN" altLang="en-US"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围绕主题</a:t>
            </a:r>
            <a:r>
              <a:rPr kumimoji="0" lang="en-US" altLang="zh-CN"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a:t>
            </a:r>
            <a:r>
              <a:rPr kumimoji="0" lang="zh-CN" altLang="en-US"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古今</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贯通，中外关联</a:t>
            </a:r>
            <a:r>
              <a:rPr kumimoji="0" lang="zh-CN" altLang="en-US"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mn-lt"/>
                <a:ea typeface="+mn-ea"/>
                <a:cs typeface="+mn-cs"/>
              </a:rPr>
              <a:t>      古今</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贯通</a:t>
            </a:r>
            <a:r>
              <a:rPr kumimoji="0" lang="en-US" altLang="zh-CN" sz="20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2000" b="1" i="0" u="none" strike="noStrike" kern="1200" cap="none" spc="0" normalizeH="0" baseline="0" noProof="0" dirty="0">
                <a:ln>
                  <a:noFill/>
                </a:ln>
                <a:solidFill>
                  <a:schemeClr val="tx1"/>
                </a:solidFill>
                <a:effectLst/>
                <a:uLnTx/>
                <a:uFillTx/>
                <a:latin typeface="+mn-lt"/>
                <a:ea typeface="+mn-ea"/>
                <a:cs typeface="+mn-cs"/>
              </a:rPr>
              <a:t>纵向概括</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说明</a:t>
            </a:r>
            <a:endParaRPr kumimoji="0" lang="en-US" altLang="zh-CN"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      中外</a:t>
            </a:r>
            <a:r>
              <a:rPr kumimoji="0" lang="zh-CN" altLang="en-US" sz="2000" b="1" i="0" u="none" strike="noStrike" kern="1200" cap="none" spc="0" normalizeH="0" baseline="0" noProof="0" dirty="0">
                <a:ln>
                  <a:noFill/>
                </a:ln>
                <a:solidFill>
                  <a:schemeClr val="tx1"/>
                </a:solidFill>
                <a:effectLst/>
                <a:uLnTx/>
                <a:uFillTx/>
                <a:latin typeface="+mn-lt"/>
                <a:ea typeface="+mn-ea"/>
                <a:cs typeface="+mn-cs"/>
              </a:rPr>
              <a:t>关联</a:t>
            </a:r>
            <a:r>
              <a:rPr kumimoji="0" lang="en-US" altLang="zh-CN" sz="20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2000" b="1" i="0" u="none" strike="noStrike" kern="1200" cap="none" spc="0" normalizeH="0" baseline="0" noProof="0" dirty="0">
                <a:ln>
                  <a:noFill/>
                </a:ln>
                <a:solidFill>
                  <a:schemeClr val="tx1"/>
                </a:solidFill>
                <a:effectLst/>
                <a:uLnTx/>
                <a:uFillTx/>
                <a:latin typeface="+mn-lt"/>
                <a:ea typeface="+mn-ea"/>
                <a:cs typeface="+mn-cs"/>
              </a:rPr>
              <a:t>横向归纳</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比较</a:t>
            </a:r>
            <a:endParaRPr kumimoji="0" lang="en-US" altLang="zh-CN"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C.</a:t>
            </a:r>
            <a:r>
              <a:rPr kumimoji="0" lang="zh-CN" altLang="en-US"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命题材料</a:t>
            </a:r>
            <a:r>
              <a:rPr kumimoji="0" lang="zh-CN" altLang="en-US" sz="2000" b="1" i="0" u="none" strike="noStrike" kern="1200" cap="none" spc="0" normalizeH="0" baseline="0" noProof="0" dirty="0">
                <a:ln>
                  <a:noFill/>
                </a:ln>
                <a:solidFill>
                  <a:srgbClr val="1B24D3"/>
                </a:solidFill>
                <a:effectLst/>
                <a:uLnTx/>
                <a:uFillTx/>
                <a:latin typeface="黑体" panose="02010609060101010101" pitchFamily="2" charset="-122"/>
                <a:ea typeface="黑体" panose="0201060906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   </a:t>
            </a:r>
            <a:r>
              <a:rPr kumimoji="0" lang="zh-CN" altLang="en-US" sz="2000"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取材于经典史学著作，以综述性著作为主，涵盖史实、史论、分析，并且著作本身在学术界具有引领作用。</a:t>
            </a:r>
            <a:endParaRPr kumimoji="0" lang="en-US" altLang="zh-CN"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D.</a:t>
            </a:r>
            <a:r>
              <a:rPr kumimoji="0" lang="zh-CN" altLang="en-US" sz="2000" b="1" i="0" u="none" strike="noStrike" kern="1200" cap="none" spc="0" normalizeH="0" baseline="0" noProof="0" dirty="0">
                <a:ln>
                  <a:noFill/>
                </a:ln>
                <a:solidFill>
                  <a:srgbClr val="1B24D3"/>
                </a:solidFill>
                <a:effectLst/>
                <a:uLnTx/>
                <a:uFillTx/>
                <a:latin typeface="黑体" panose="02010609060101010101" pitchFamily="2" charset="-122"/>
                <a:ea typeface="黑体" panose="02010609060101010101" pitchFamily="2" charset="-122"/>
                <a:cs typeface="+mn-cs"/>
              </a:rPr>
              <a:t>问题</a:t>
            </a:r>
            <a:r>
              <a:rPr kumimoji="0" lang="zh-CN" altLang="en-US" sz="2000" b="1" i="0" u="none" strike="noStrike" kern="1200" cap="none" spc="0" normalizeH="0" baseline="0" noProof="0" dirty="0" smtClean="0">
                <a:ln>
                  <a:noFill/>
                </a:ln>
                <a:solidFill>
                  <a:srgbClr val="1B24D3"/>
                </a:solidFill>
                <a:effectLst/>
                <a:uLnTx/>
                <a:uFillTx/>
                <a:latin typeface="黑体" panose="02010609060101010101" pitchFamily="2" charset="-122"/>
                <a:ea typeface="黑体" panose="02010609060101010101" pitchFamily="2" charset="-122"/>
                <a:cs typeface="+mn-cs"/>
              </a:rPr>
              <a:t>设计：</a:t>
            </a:r>
            <a:endParaRPr kumimoji="0" lang="zh-CN" altLang="en-US"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   问题</a:t>
            </a:r>
            <a:r>
              <a:rPr kumimoji="0" lang="zh-CN" altLang="en-US" sz="2000"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之间关联性较强</a:t>
            </a:r>
            <a:r>
              <a:rPr kumimoji="0" lang="zh-CN" altLang="en-US" sz="2000"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rPr>
              <a:t>，有一定的逻辑递进的关系。</a:t>
            </a:r>
            <a:r>
              <a:rPr kumimoji="0" lang="zh-CN" altLang="en-US" sz="2000"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设问方式基本是“根据材料一、二并结合所学知识”“据材料结合所学知识”。</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indent="0" algn="just">
              <a:buNone/>
            </a:pPr>
            <a:r>
              <a:rPr lang="en-US" altLang="zh-CN" sz="2000" b="1" dirty="0">
                <a:solidFill>
                  <a:srgbClr val="1B24D3"/>
                </a:solidFill>
                <a:latin typeface="黑体" panose="02010609060101010101" pitchFamily="2" charset="-122"/>
                <a:ea typeface="黑体" panose="02010609060101010101" pitchFamily="2" charset="-122"/>
                <a:sym typeface="+mn-ea"/>
              </a:rPr>
              <a:t>E.</a:t>
            </a:r>
            <a:r>
              <a:rPr lang="zh-CN" altLang="en-US" sz="2000" b="1" dirty="0">
                <a:solidFill>
                  <a:srgbClr val="1B24D3"/>
                </a:solidFill>
                <a:latin typeface="黑体" panose="02010609060101010101" pitchFamily="2" charset="-122"/>
                <a:ea typeface="黑体" panose="02010609060101010101" pitchFamily="2" charset="-122"/>
                <a:sym typeface="+mn-ea"/>
              </a:rPr>
              <a:t>设问要求：</a:t>
            </a:r>
            <a:endParaRPr lang="zh-CN" altLang="en-US" sz="2000" b="1" dirty="0">
              <a:latin typeface="黑体" panose="02010609060101010101" pitchFamily="2" charset="-122"/>
              <a:ea typeface="黑体" panose="02010609060101010101" pitchFamily="2" charset="-122"/>
              <a:sym typeface="+mn-ea"/>
            </a:endParaRPr>
          </a:p>
          <a:p>
            <a:pPr marL="0" indent="0" algn="just">
              <a:buNone/>
            </a:pPr>
            <a:r>
              <a:rPr lang="zh-CN" altLang="en-US" sz="2000" b="1" dirty="0">
                <a:latin typeface="黑体" panose="02010609060101010101" pitchFamily="2" charset="-122"/>
                <a:ea typeface="黑体" panose="02010609060101010101" pitchFamily="2" charset="-122"/>
                <a:sym typeface="+mn-ea"/>
              </a:rPr>
              <a:t>  </a:t>
            </a:r>
            <a:r>
              <a:rPr lang="zh-CN" altLang="en-US" sz="2000" dirty="0">
                <a:latin typeface="黑体" panose="02010609060101010101" pitchFamily="2" charset="-122"/>
                <a:ea typeface="黑体" panose="02010609060101010101" pitchFamily="2" charset="-122"/>
                <a:sym typeface="+mn-ea"/>
              </a:rPr>
              <a:t>“概括”“指出”“说明”，命题角度有“原因（背景）”“变化（发展）”“特点”“认识（启示）”等。</a:t>
            </a:r>
            <a:endParaRPr lang="en-US" altLang="zh-CN" sz="2000" b="1" dirty="0">
              <a:latin typeface="黑体" panose="02010609060101010101" pitchFamily="2" charset="-122"/>
              <a:ea typeface="黑体" panose="02010609060101010101" pitchFamily="2" charset="-122"/>
            </a:endParaRPr>
          </a:p>
          <a:p>
            <a:pPr marL="0" indent="0" algn="just">
              <a:buNone/>
            </a:pPr>
            <a:r>
              <a:rPr lang="en-US" altLang="zh-CN" sz="2000" b="1" dirty="0">
                <a:solidFill>
                  <a:srgbClr val="1B24D3"/>
                </a:solidFill>
                <a:latin typeface="黑体" panose="02010609060101010101" pitchFamily="2" charset="-122"/>
                <a:ea typeface="黑体" panose="02010609060101010101" pitchFamily="2" charset="-122"/>
                <a:cs typeface="黑体" panose="02010609060101010101" pitchFamily="2" charset="-122"/>
                <a:sym typeface="+mn-ea"/>
              </a:rPr>
              <a:t>F.</a:t>
            </a:r>
            <a:r>
              <a:rPr lang="zh-CN" altLang="en-US" sz="2000" b="1" dirty="0">
                <a:solidFill>
                  <a:srgbClr val="1B24D3"/>
                </a:solidFill>
                <a:latin typeface="黑体" panose="02010609060101010101" pitchFamily="2" charset="-122"/>
                <a:ea typeface="黑体" panose="02010609060101010101" pitchFamily="2" charset="-122"/>
                <a:cs typeface="黑体" panose="02010609060101010101" pitchFamily="2" charset="-122"/>
                <a:sym typeface="+mn-ea"/>
              </a:rPr>
              <a:t>答案特点：</a:t>
            </a:r>
            <a:endParaRPr lang="zh-CN" altLang="en-US" sz="2000" b="1" dirty="0">
              <a:sym typeface="+mn-ea"/>
            </a:endParaRPr>
          </a:p>
          <a:p>
            <a:pPr marL="0" indent="0" algn="just">
              <a:buNone/>
            </a:pPr>
            <a:r>
              <a:rPr lang="zh-CN" altLang="en-US" sz="2000" b="1" dirty="0">
                <a:sym typeface="+mn-ea"/>
              </a:rPr>
              <a:t>        具有较强的专业化、学术化；答案角度周全且聚焦，既强调思维的全面性、缜密性，又重视答题的逻辑性、针对性。</a:t>
            </a:r>
            <a:endParaRPr kumimoji="0" lang="zh-CN" altLang="en-US" sz="2000" b="1" i="0" u="none" strike="noStrike" kern="12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3" name="内容占位符 2"/>
          <p:cNvSpPr>
            <a:spLocks noGrp="1"/>
          </p:cNvSpPr>
          <p:nvPr>
            <p:ph idx="1"/>
          </p:nvPr>
        </p:nvSpPr>
        <p:spPr>
          <a:xfrm>
            <a:off x="251460" y="949325"/>
            <a:ext cx="8641080" cy="5392420"/>
          </a:xfrm>
        </p:spPr>
        <p:txBody>
          <a:bodyPr vert="horz" wrap="square" lIns="91440" tIns="45720" rIns="91440" bIns="45720" anchor="t">
            <a:normAutofit/>
          </a:bodyPr>
          <a:p>
            <a:pPr marL="0" indent="0">
              <a:buNone/>
            </a:pPr>
            <a:r>
              <a:rPr lang="en-US" altLang="zh-CN" sz="2000" b="1" dirty="0">
                <a:solidFill>
                  <a:srgbClr val="1B24D3"/>
                </a:solidFill>
                <a:latin typeface="黑体" panose="02010609060101010101" pitchFamily="2" charset="-122"/>
                <a:ea typeface="黑体" panose="02010609060101010101" pitchFamily="2" charset="-122"/>
              </a:rPr>
              <a:t>G.</a:t>
            </a:r>
            <a:r>
              <a:rPr lang="zh-CN" altLang="en-US" sz="2000" b="1" dirty="0">
                <a:solidFill>
                  <a:srgbClr val="1B24D3"/>
                </a:solidFill>
                <a:latin typeface="黑体" panose="02010609060101010101" pitchFamily="2" charset="-122"/>
                <a:ea typeface="黑体" panose="02010609060101010101" pitchFamily="2" charset="-122"/>
              </a:rPr>
              <a:t> 命题聚焦：</a:t>
            </a:r>
            <a:endParaRPr lang="zh-CN" altLang="en-US" sz="2000" b="1" dirty="0">
              <a:latin typeface="黑体" panose="02010609060101010101" pitchFamily="2" charset="-122"/>
              <a:ea typeface="黑体" panose="02010609060101010101" pitchFamily="2" charset="-122"/>
            </a:endParaRPr>
          </a:p>
          <a:p>
            <a:pPr marL="0" indent="0">
              <a:buNone/>
            </a:pPr>
            <a:r>
              <a:rPr lang="zh-CN" altLang="en-US" sz="2000" b="1" dirty="0">
                <a:latin typeface="黑体" panose="02010609060101010101" pitchFamily="2" charset="-122"/>
                <a:ea typeface="黑体" panose="02010609060101010101" pitchFamily="2" charset="-122"/>
              </a:rPr>
              <a:t>    以我国或世界所面临和关心的重大现实主题为切入点，以历史视角拓展或深化对该主题的理解认知，形成热点问题冷思考的思维加工，</a:t>
            </a:r>
            <a:r>
              <a:rPr lang="zh-CN" altLang="zh-CN" sz="2000" b="1" dirty="0"/>
              <a:t>契合了我国现代化发展的需要和世界文明多元化的社会热点，以达到以史为鉴和以史论今的目的。涵盖了时空观念、历史解释、史料实证等基本学科素养。</a:t>
            </a:r>
            <a:r>
              <a:rPr lang="zh-CN" altLang="en-US" sz="2000" b="1" dirty="0">
                <a:latin typeface="黑体" panose="02010609060101010101" pitchFamily="2" charset="-122"/>
                <a:ea typeface="黑体" panose="02010609060101010101" pitchFamily="2" charset="-122"/>
              </a:rPr>
              <a:t>考查内容以历史小专题为主，具有鲜明学科特点和现实意义的重大问题，甚至是社会及国际热点问题，使考查达到“一举多得”的效果。</a:t>
            </a:r>
            <a:endParaRPr lang="en-US" altLang="zh-CN" sz="2000" b="1" dirty="0">
              <a:latin typeface="黑体" panose="02010609060101010101" pitchFamily="2" charset="-122"/>
              <a:ea typeface="黑体" panose="02010609060101010101" pitchFamily="2" charset="-122"/>
            </a:endParaRPr>
          </a:p>
          <a:p>
            <a:pPr marL="0" indent="0">
              <a:buNone/>
            </a:pPr>
            <a:r>
              <a:rPr lang="zh-CN" altLang="en-US" sz="2000" b="1" dirty="0">
                <a:latin typeface="黑体" panose="02010609060101010101" pitchFamily="2" charset="-122"/>
                <a:ea typeface="黑体" panose="02010609060101010101" pitchFamily="2" charset="-122"/>
              </a:rPr>
              <a:t>    价值体现：思想建设、道德构建和依法治国；世界的统一性和多元化的统一；弘扬民族精神和民族认同和团结，宣扬祖国统一；近现代化和国富民强的政策、途径；不同文化交流融合的排他性和趋同性；发展中的政策、出现的问题局、及解决和反思。</a:t>
            </a:r>
            <a:endParaRPr lang="en-US" altLang="zh-CN" sz="2000" b="1" dirty="0">
              <a:latin typeface="黑体" panose="02010609060101010101" pitchFamily="2" charset="-122"/>
              <a:ea typeface="黑体" panose="02010609060101010101" pitchFamily="2" charset="-122"/>
            </a:endParaRPr>
          </a:p>
          <a:p>
            <a:pPr marL="0" indent="0">
              <a:buNone/>
            </a:pPr>
            <a:r>
              <a:rPr lang="zh-CN" altLang="en-US" sz="2000" b="1" dirty="0">
                <a:latin typeface="黑体" panose="02010609060101010101" pitchFamily="2" charset="-122"/>
                <a:ea typeface="黑体" panose="02010609060101010101" pitchFamily="2" charset="-122"/>
              </a:rPr>
              <a:t>    说明了今后历史高考题非常重视多层次、多角度地引导学生适应时代发展的要求。紧扣问题，逐句分析材料，调动相关历史知识体系是解题关键。</a:t>
            </a:r>
            <a:endParaRPr lang="zh-CN" altLang="en-US" sz="2400" dirty="0">
              <a:latin typeface="黑体" panose="02010609060101010101" pitchFamily="2" charset="-122"/>
              <a:ea typeface="黑体" panose="02010609060101010101" pitchFamily="2" charset="-122"/>
            </a:endParaRPr>
          </a:p>
          <a:p>
            <a:pPr marL="0" indent="0">
              <a:buNone/>
            </a:pPr>
            <a:r>
              <a:rPr lang="zh-CN" altLang="en-US" sz="2800" b="1" dirty="0">
                <a:solidFill>
                  <a:srgbClr val="FF0000"/>
                </a:solidFill>
              </a:rPr>
              <a:t>        对历史问题进行现实思考，对现实问题进行历史反思。</a:t>
            </a:r>
            <a:endParaRPr lang="zh-CN" altLang="en-US" sz="2800" b="1" dirty="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653415" y="2628265"/>
            <a:ext cx="7471410" cy="614680"/>
          </a:xfrm>
          <a:prstGeom prst="rect">
            <a:avLst/>
          </a:prstGeom>
        </p:spPr>
        <p:txBody>
          <a:bodyPr vert="horz" lIns="91440" tIns="45720" rIns="91440" bIns="45720" rtlCol="0" anchor="ctr">
            <a:noAutofit/>
            <a:scene3d>
              <a:camera prst="orthographicFront"/>
              <a:lightRig rig="threePt" dir="t"/>
            </a:scene3d>
          </a:bodyP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r>
              <a:rPr lang="zh-CN" altLang="en-US" sz="3200">
                <a:solidFill>
                  <a:schemeClr val="tx1"/>
                </a:solidFill>
                <a:effectLst>
                  <a:outerShdw blurRad="38100" dist="19050" dir="2700000" algn="tl" rotWithShape="0">
                    <a:schemeClr val="dk1">
                      <a:alpha val="40000"/>
                    </a:schemeClr>
                  </a:outerShdw>
                </a:effectLst>
              </a:rPr>
              <a:t>（</a:t>
            </a:r>
            <a:r>
              <a:rPr lang="en-US" altLang="zh-CN" sz="3200">
                <a:solidFill>
                  <a:schemeClr val="tx1"/>
                </a:solidFill>
                <a:effectLst>
                  <a:outerShdw blurRad="38100" dist="19050" dir="2700000" algn="tl" rotWithShape="0">
                    <a:schemeClr val="dk1">
                      <a:alpha val="40000"/>
                    </a:schemeClr>
                  </a:outerShdw>
                </a:effectLst>
              </a:rPr>
              <a:t>13</a:t>
            </a:r>
            <a:r>
              <a:rPr lang="zh-CN" altLang="en-US" sz="3200">
                <a:solidFill>
                  <a:schemeClr val="tx1"/>
                </a:solidFill>
                <a:effectLst>
                  <a:outerShdw blurRad="38100" dist="19050" dir="2700000" algn="tl" rotWithShape="0">
                    <a:schemeClr val="dk1">
                      <a:alpha val="40000"/>
                    </a:schemeClr>
                  </a:outerShdw>
                </a:effectLst>
              </a:rPr>
              <a:t>）第</a:t>
            </a:r>
            <a:r>
              <a:rPr lang="en-US" altLang="zh-CN" sz="3200">
                <a:solidFill>
                  <a:schemeClr val="tx1"/>
                </a:solidFill>
                <a:effectLst>
                  <a:outerShdw blurRad="38100" dist="19050" dir="2700000" algn="tl" rotWithShape="0">
                    <a:schemeClr val="dk1">
                      <a:alpha val="40000"/>
                    </a:schemeClr>
                  </a:outerShdw>
                </a:effectLst>
              </a:rPr>
              <a:t>42</a:t>
            </a:r>
            <a:r>
              <a:rPr lang="zh-CN" altLang="en-US" sz="3200">
                <a:solidFill>
                  <a:schemeClr val="tx1"/>
                </a:solidFill>
                <a:effectLst>
                  <a:outerShdw blurRad="38100" dist="19050" dir="2700000" algn="tl" rotWithShape="0">
                    <a:schemeClr val="dk1">
                      <a:alpha val="40000"/>
                    </a:schemeClr>
                  </a:outerShdw>
                </a:effectLst>
              </a:rPr>
              <a:t>题（开放性试题）命题规律</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3"/>
          <p:cNvSpPr>
            <a:spLocks noGrp="1"/>
          </p:cNvSpPr>
          <p:nvPr/>
        </p:nvSpPr>
        <p:spPr>
          <a:xfrm>
            <a:off x="902970" y="860425"/>
            <a:ext cx="7537450" cy="482600"/>
          </a:xfrm>
          <a:prstGeom prst="rect">
            <a:avLst/>
          </a:prstGeom>
          <a:noFill/>
          <a:ln w="9525">
            <a:noFill/>
          </a:ln>
        </p:spPr>
        <p:txBody>
          <a:bodyPr vert="horz" lIns="91440" tIns="45720" rIns="91440" bIns="45720" anchor="ctr"/>
          <a:lstStyle>
            <a:lvl1pPr algn="l" defTabSz="914400" rtl="0" eaLnBrk="1" latinLnBrk="0" hangingPunct="1">
              <a:spcBef>
                <a:spcPct val="0"/>
              </a:spcBef>
              <a:buNone/>
              <a:defRPr sz="2800" kern="1200">
                <a:solidFill>
                  <a:schemeClr val="bg1"/>
                </a:solidFill>
                <a:latin typeface="黑体" panose="02010609060101010101" pitchFamily="2" charset="-122"/>
                <a:ea typeface="黑体" panose="02010609060101010101" pitchFamily="2" charset="-122"/>
                <a:cs typeface="+mj-cs"/>
              </a:defRPr>
            </a:lvl1pPr>
          </a:lstStyle>
          <a:p>
            <a:pPr algn="ctr"/>
            <a:r>
              <a:rPr lang="en-US" altLang="zh-CN" sz="2400" b="1">
                <a:solidFill>
                  <a:srgbClr val="FF0000"/>
                </a:solidFill>
              </a:rPr>
              <a:t>2011-2018</a:t>
            </a:r>
            <a:r>
              <a:rPr lang="zh-CN" altLang="en-US" sz="2400" b="1">
                <a:solidFill>
                  <a:srgbClr val="FF0000"/>
                </a:solidFill>
              </a:rPr>
              <a:t>年高考全国卷开放性试题概览</a:t>
            </a:r>
            <a:endParaRPr lang="zh-CN" altLang="en-US" sz="2400" b="1">
              <a:solidFill>
                <a:srgbClr val="FF0000"/>
              </a:solidFill>
            </a:endParaRPr>
          </a:p>
        </p:txBody>
      </p:sp>
      <p:graphicFrame>
        <p:nvGraphicFramePr>
          <p:cNvPr id="5" name="表格 4"/>
          <p:cNvGraphicFramePr/>
          <p:nvPr/>
        </p:nvGraphicFramePr>
        <p:xfrm>
          <a:off x="238125" y="1442085"/>
          <a:ext cx="8667750" cy="7650480"/>
        </p:xfrm>
        <a:graphic>
          <a:graphicData uri="http://schemas.openxmlformats.org/drawingml/2006/table">
            <a:tbl>
              <a:tblPr firstRow="1" bandRow="1">
                <a:tableStyleId>{5C22544A-7EE6-4342-B048-85BDC9FD1C3A}</a:tableStyleId>
              </a:tblPr>
              <a:tblGrid>
                <a:gridCol w="987425"/>
                <a:gridCol w="573405"/>
                <a:gridCol w="1444625"/>
                <a:gridCol w="1081405"/>
                <a:gridCol w="901065"/>
                <a:gridCol w="2750820"/>
                <a:gridCol w="929005"/>
              </a:tblGrid>
              <a:tr h="304800">
                <a:tc>
                  <a:txBody>
                    <a:bodyPr/>
                    <a:p>
                      <a:pPr indent="0" algn="ctr">
                        <a:buNone/>
                      </a:pPr>
                      <a:r>
                        <a:rPr lang="en-US" sz="1400" b="1">
                          <a:solidFill>
                            <a:srgbClr val="000000"/>
                          </a:solidFill>
                          <a:latin typeface="宋体" panose="02010600030101010101" pitchFamily="2" charset="-122"/>
                        </a:rPr>
                        <a:t>年份/卷</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类别</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字符数</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材料呈现</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设问</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答案示例</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6100">
                <a:tc>
                  <a:txBody>
                    <a:bodyPr/>
                    <a:p>
                      <a:pPr indent="0" algn="ctr">
                        <a:buNone/>
                      </a:pPr>
                      <a:r>
                        <a:rPr lang="en-US" sz="1400" b="1">
                          <a:solidFill>
                            <a:srgbClr val="000000"/>
                          </a:solidFill>
                          <a:latin typeface="宋体" panose="02010600030101010101" pitchFamily="2" charset="-122"/>
                        </a:rPr>
                        <a:t>2011</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观点评析</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关于西方崛起的两种观点</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材料：423</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设问：52</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答案：0</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黑体" panose="02010609060101010101" pitchFamily="2" charset="-122"/>
                        </a:rPr>
                        <a:t>历史观点</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 </a:t>
                      </a:r>
                      <a:r>
                        <a:rPr lang="zh-CN" sz="1400" b="1">
                          <a:solidFill>
                            <a:srgbClr val="000000"/>
                          </a:solidFill>
                          <a:ea typeface="宋体" panose="02010600030101010101" pitchFamily="2" charset="-122"/>
                        </a:rPr>
                        <a:t>评材料中关于西方崛起的观点。</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无</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7200">
                <a:tc>
                  <a:txBody>
                    <a:bodyPr/>
                    <a:p>
                      <a:pPr indent="0" algn="ctr">
                        <a:buNone/>
                      </a:pPr>
                      <a:r>
                        <a:rPr lang="en-US" sz="1400" b="1">
                          <a:solidFill>
                            <a:srgbClr val="000000"/>
                          </a:solidFill>
                          <a:latin typeface="宋体" panose="02010600030101010101" pitchFamily="2" charset="-122"/>
                        </a:rPr>
                        <a:t>2012</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观点评析</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解释历史的“冲击-反应”模式</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材料：110</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设问：70</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答案：0</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黑体" panose="02010609060101010101" pitchFamily="2" charset="-122"/>
                        </a:rPr>
                        <a:t>历史示意图</a:t>
                      </a:r>
                      <a:r>
                        <a:rPr lang="en-US" sz="1400" b="1">
                          <a:solidFill>
                            <a:srgbClr val="000000"/>
                          </a:solidFill>
                          <a:latin typeface="黑体" panose="02010609060101010101" pitchFamily="2" charset="-122"/>
                        </a:rPr>
                        <a:t> </a:t>
                      </a:r>
                      <a:endParaRPr lang="en-US" altLang="en-US" sz="1400" b="1">
                        <a:solidFill>
                          <a:srgbClr val="000000"/>
                        </a:solidFill>
                        <a:latin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根据材料并结合所学知识，评析“冲击——反应”模式。</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无</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9600">
                <a:tc>
                  <a:txBody>
                    <a:bodyPr/>
                    <a:p>
                      <a:pPr indent="0">
                        <a:buNone/>
                      </a:pPr>
                      <a:r>
                        <a:rPr lang="en-US" sz="1400" b="1">
                          <a:solidFill>
                            <a:srgbClr val="000000"/>
                          </a:solidFill>
                          <a:latin typeface="宋体" panose="02010600030101010101" pitchFamily="2" charset="-122"/>
                        </a:rPr>
                        <a:t>2013·I</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汉唐政治地图变迁</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材料：21</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设问：38</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答案：51</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黑体" panose="02010609060101010101" pitchFamily="2" charset="-122"/>
                        </a:rPr>
                        <a:t>历史地图</a:t>
                      </a:r>
                      <a:r>
                        <a:rPr lang="en-US" sz="1400" b="1">
                          <a:solidFill>
                            <a:srgbClr val="000000"/>
                          </a:solidFill>
                          <a:latin typeface="黑体" panose="02010609060101010101" pitchFamily="2" charset="-122"/>
                        </a:rPr>
                        <a:t>  </a:t>
                      </a:r>
                      <a:endParaRPr lang="en-US" altLang="en-US" sz="1400" b="1">
                        <a:solidFill>
                          <a:srgbClr val="000000"/>
                        </a:solidFill>
                        <a:latin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提取两项有关汉唐间历史变迁的信息，并结合所学知识予以说明。</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无</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95300">
                <a:tc>
                  <a:txBody>
                    <a:bodyPr/>
                    <a:p>
                      <a:pPr indent="0">
                        <a:buNone/>
                      </a:pPr>
                      <a:r>
                        <a:rPr lang="en-US" sz="1400" b="1">
                          <a:solidFill>
                            <a:srgbClr val="000000"/>
                          </a:solidFill>
                          <a:latin typeface="宋体" panose="02010600030101010101" pitchFamily="2" charset="-122"/>
                        </a:rPr>
                        <a:t>2013·II</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18世纪中英建筑与政治制度的关系</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材料56</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设问34</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答案106</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黑体" panose="02010609060101010101" pitchFamily="2" charset="-122"/>
                        </a:rPr>
                        <a:t>建筑物图片</a:t>
                      </a:r>
                      <a:r>
                        <a:rPr lang="en-US" sz="1400" b="1">
                          <a:solidFill>
                            <a:srgbClr val="000000"/>
                          </a:solidFill>
                          <a:latin typeface="黑体" panose="02010609060101010101" pitchFamily="2" charset="-122"/>
                        </a:rPr>
                        <a:t> </a:t>
                      </a:r>
                      <a:endParaRPr lang="en-US" altLang="en-US" sz="1400" b="1">
                        <a:solidFill>
                          <a:srgbClr val="000000"/>
                        </a:solidFill>
                        <a:latin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提取材料中的信息，结合所学知识，从建筑和政治关系的角度进行中英比较。</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有</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0080">
                <a:tc>
                  <a:txBody>
                    <a:bodyPr/>
                    <a:p>
                      <a:pPr indent="0">
                        <a:buNone/>
                      </a:pPr>
                      <a:r>
                        <a:rPr lang="en-US" sz="1400" b="1">
                          <a:solidFill>
                            <a:srgbClr val="000000"/>
                          </a:solidFill>
                          <a:latin typeface="宋体" panose="02010600030101010101" pitchFamily="2" charset="-122"/>
                        </a:rPr>
                        <a:t>2014·I</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抗日战争的目录研究</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材料：285</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设问：57</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答案：110</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黑体" panose="02010609060101010101" pitchFamily="2" charset="-122"/>
                        </a:rPr>
                        <a:t>教材目录</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   </a:t>
                      </a:r>
                      <a:r>
                        <a:rPr lang="zh-CN" sz="1400" b="1">
                          <a:solidFill>
                            <a:srgbClr val="000000"/>
                          </a:solidFill>
                          <a:ea typeface="宋体" panose="02010600030101010101" pitchFamily="2" charset="-122"/>
                        </a:rPr>
                        <a:t>根据材料并结合所学知识，对该目录提出一条修改建议，并说明修改理由。</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有</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0555">
                <a:tc>
                  <a:txBody>
                    <a:bodyPr/>
                    <a:p>
                      <a:pPr indent="0">
                        <a:buNone/>
                      </a:pPr>
                      <a:r>
                        <a:rPr lang="en-US" sz="1400" b="1">
                          <a:solidFill>
                            <a:srgbClr val="000000"/>
                          </a:solidFill>
                          <a:latin typeface="宋体" panose="02010600030101010101" pitchFamily="2" charset="-122"/>
                        </a:rPr>
                        <a:t>2014·II</a:t>
                      </a: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不同时期教材目录比较</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1">
                          <a:solidFill>
                            <a:srgbClr val="000000"/>
                          </a:solidFill>
                          <a:ea typeface="宋体" panose="02010600030101010101" pitchFamily="2" charset="-122"/>
                        </a:rPr>
                        <a:t>材料：330</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设问：77</a:t>
                      </a:r>
                      <a:endParaRPr lang="zh-CN" sz="1400" b="1">
                        <a:solidFill>
                          <a:srgbClr val="000000"/>
                        </a:solidFill>
                        <a:ea typeface="宋体" panose="02010600030101010101" pitchFamily="2" charset="-122"/>
                      </a:endParaRPr>
                    </a:p>
                    <a:p>
                      <a:pPr indent="0">
                        <a:buNone/>
                      </a:pPr>
                      <a:r>
                        <a:rPr lang="zh-CN" sz="1400" b="1">
                          <a:solidFill>
                            <a:srgbClr val="000000"/>
                          </a:solidFill>
                          <a:ea typeface="宋体" panose="02010600030101010101" pitchFamily="2" charset="-122"/>
                        </a:rPr>
                        <a:t>答案：231</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黑体" panose="02010609060101010101" pitchFamily="2" charset="-122"/>
                        </a:rPr>
                        <a:t>教材目录</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1">
                          <a:solidFill>
                            <a:srgbClr val="000000"/>
                          </a:solidFill>
                          <a:latin typeface="宋体" panose="02010600030101010101" pitchFamily="2" charset="-122"/>
                        </a:rPr>
                        <a:t>   </a:t>
                      </a:r>
                      <a:r>
                        <a:rPr lang="zh-CN" sz="1400" b="1">
                          <a:solidFill>
                            <a:srgbClr val="000000"/>
                          </a:solidFill>
                          <a:ea typeface="宋体" panose="02010600030101010101" pitchFamily="2" charset="-122"/>
                        </a:rPr>
                        <a:t>比较两份目录并结合所学知识，指出其中一处不同，并分析出现这种不同的原因。</a:t>
                      </a:r>
                      <a:endParaRPr lang="zh-CN" sz="1400" b="1">
                        <a:solidFill>
                          <a:srgbClr val="000000"/>
                        </a:solidFill>
                        <a:ea typeface="宋体" panose="02010600030101010101" pitchFamily="2" charset="-122"/>
                      </a:endParaRPr>
                    </a:p>
                    <a:p>
                      <a:pPr indent="0">
                        <a:buNone/>
                      </a:pPr>
                      <a:endParaRPr lang="en-US" altLang="en-US" sz="1400" b="1">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ea typeface="宋体" panose="02010600030101010101" pitchFamily="2" charset="-122"/>
                        </a:rPr>
                        <a:t>有</a:t>
                      </a:r>
                      <a:endParaRPr lang="zh-CN" altLang="en-US" sz="1400" b="1">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6" name="图片 5"/>
          <p:cNvPicPr/>
          <p:nvPr/>
        </p:nvPicPr>
        <p:blipFill>
          <a:blip r:embed="rId1"/>
          <a:stretch>
            <a:fillRect/>
          </a:stretch>
        </p:blipFill>
        <p:spPr>
          <a:xfrm>
            <a:off x="4572000" y="1333500"/>
            <a:ext cx="9525" cy="9525"/>
          </a:xfrm>
          <a:prstGeom prst="rect">
            <a:avLst/>
          </a:prstGeom>
          <a:noFill/>
          <a:ln w="9525">
            <a:noFill/>
          </a:ln>
        </p:spPr>
      </p:pic>
      <p:pic>
        <p:nvPicPr>
          <p:cNvPr id="7" name="图片 6"/>
          <p:cNvPicPr/>
          <p:nvPr/>
        </p:nvPicPr>
        <p:blipFill>
          <a:blip r:embed="rId1"/>
          <a:stretch>
            <a:fillRect/>
          </a:stretch>
        </p:blipFill>
        <p:spPr>
          <a:xfrm>
            <a:off x="4572000" y="1790700"/>
            <a:ext cx="9525" cy="9525"/>
          </a:xfrm>
          <a:prstGeom prst="rect">
            <a:avLst/>
          </a:prstGeom>
          <a:noFill/>
          <a:ln w="9525">
            <a:noFill/>
          </a:ln>
        </p:spPr>
      </p:pic>
      <p:pic>
        <p:nvPicPr>
          <p:cNvPr id="8" name="图片 7"/>
          <p:cNvPicPr/>
          <p:nvPr/>
        </p:nvPicPr>
        <p:blipFill>
          <a:blip r:embed="rId1"/>
          <a:stretch>
            <a:fillRect/>
          </a:stretch>
        </p:blipFill>
        <p:spPr>
          <a:xfrm>
            <a:off x="4343400" y="1800225"/>
            <a:ext cx="9525" cy="9525"/>
          </a:xfrm>
          <a:prstGeom prst="rect">
            <a:avLst/>
          </a:prstGeom>
          <a:noFill/>
          <a:ln w="9525">
            <a:noFill/>
          </a:ln>
        </p:spPr>
      </p:pic>
      <p:pic>
        <p:nvPicPr>
          <p:cNvPr id="9" name="图片 8"/>
          <p:cNvPicPr/>
          <p:nvPr/>
        </p:nvPicPr>
        <p:blipFill>
          <a:blip r:embed="rId1"/>
          <a:stretch>
            <a:fillRect/>
          </a:stretch>
        </p:blipFill>
        <p:spPr>
          <a:xfrm>
            <a:off x="4572000" y="2400300"/>
            <a:ext cx="9525" cy="9525"/>
          </a:xfrm>
          <a:prstGeom prst="rect">
            <a:avLst/>
          </a:prstGeom>
          <a:noFill/>
          <a:ln w="9525">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429260" y="1000760"/>
          <a:ext cx="8495665" cy="6156960"/>
        </p:xfrm>
        <a:graphic>
          <a:graphicData uri="http://schemas.openxmlformats.org/drawingml/2006/table">
            <a:tbl>
              <a:tblPr firstRow="1" bandRow="1">
                <a:tableStyleId>{5C22544A-7EE6-4342-B048-85BDC9FD1C3A}</a:tableStyleId>
              </a:tblPr>
              <a:tblGrid>
                <a:gridCol w="1031240"/>
                <a:gridCol w="683895"/>
                <a:gridCol w="1229995"/>
                <a:gridCol w="1205230"/>
                <a:gridCol w="1064260"/>
                <a:gridCol w="2371090"/>
                <a:gridCol w="909955"/>
              </a:tblGrid>
              <a:tr h="177800">
                <a:tc>
                  <a:txBody>
                    <a:bodyPr/>
                    <a:p>
                      <a:pPr indent="0" algn="ctr">
                        <a:buNone/>
                      </a:pP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年份/卷</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类别</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主题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字符数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材料呈现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设问</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答案示例</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19125">
                <a:tc>
                  <a:txBody>
                    <a:bodyPr/>
                    <a:p>
                      <a:pPr indent="0" algn="ctr">
                        <a:buNone/>
                      </a:pPr>
                      <a:r>
                        <a:rPr lang="en-US" sz="1400" b="1">
                          <a:solidFill>
                            <a:srgbClr val="000000"/>
                          </a:solidFill>
                          <a:latin typeface="黑体" panose="02010609060101010101" pitchFamily="2" charset="-122"/>
                          <a:ea typeface="黑体" panose="02010609060101010101" pitchFamily="2" charset="-122"/>
                        </a:rPr>
                        <a:t>2015·I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学术探究</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生产力诸要素的关系公式</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材料：110</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设问：103</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答案：0</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公式</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运用世界近现代史的史实，对上述公式进行探讨。</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无</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223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2015·II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信息说明</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现代中国节假日变迁</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材料：110</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设问：40</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答案：95</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节假日表</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表2能够反映我国节假日变化的多种趋势，指出其中一种变化趋势并说明形成的历史原因。</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985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2016·I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自拟论题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制度构想与实践</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材料：156</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设问：74</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答案：0</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思想主张</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围绕“制度构想与实践”自行拟定一个具体的论题，并就所拟论题进行简要阐述。</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无</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72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2016·II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自拟论题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中外文明交融</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材料：233</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设问：57</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答案：135</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图文结合</a:t>
                      </a: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解读材料，提炼出一个观点，并结合中国古代史的其他相关史实，加以论述。</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604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2016·III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信息解读</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自开商埠</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材料：83</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设问：26</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答案：80</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历史地图</a:t>
                      </a: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从材料中提取一个有关自开商埠的信息，并加以简要分析。</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 name="图片 4"/>
          <p:cNvPicPr/>
          <p:nvPr/>
        </p:nvPicPr>
        <p:blipFill>
          <a:blip r:embed="rId1"/>
          <a:stretch>
            <a:fillRect/>
          </a:stretch>
        </p:blipFill>
        <p:spPr>
          <a:xfrm>
            <a:off x="4572000" y="3674110"/>
            <a:ext cx="9525" cy="9525"/>
          </a:xfrm>
          <a:prstGeom prst="rect">
            <a:avLst/>
          </a:prstGeom>
          <a:noFill/>
          <a:ln w="9525">
            <a:noFill/>
          </a:ln>
        </p:spPr>
      </p:pic>
      <p:pic>
        <p:nvPicPr>
          <p:cNvPr id="6" name="图片 5"/>
          <p:cNvPicPr/>
          <p:nvPr/>
        </p:nvPicPr>
        <p:blipFill>
          <a:blip r:embed="rId1"/>
          <a:stretch>
            <a:fillRect/>
          </a:stretch>
        </p:blipFill>
        <p:spPr>
          <a:xfrm>
            <a:off x="4572000" y="4131310"/>
            <a:ext cx="9525" cy="9525"/>
          </a:xfrm>
          <a:prstGeom prst="rect">
            <a:avLst/>
          </a:prstGeom>
          <a:noFill/>
          <a:ln w="9525">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205740" y="881380"/>
          <a:ext cx="8604250" cy="5486400"/>
        </p:xfrm>
        <a:graphic>
          <a:graphicData uri="http://schemas.openxmlformats.org/drawingml/2006/table">
            <a:tbl>
              <a:tblPr firstRow="1" bandRow="1">
                <a:tableStyleId>{5C22544A-7EE6-4342-B048-85BDC9FD1C3A}</a:tableStyleId>
              </a:tblPr>
              <a:tblGrid>
                <a:gridCol w="1013460"/>
                <a:gridCol w="688340"/>
                <a:gridCol w="1282065"/>
                <a:gridCol w="1250315"/>
                <a:gridCol w="1045210"/>
                <a:gridCol w="2674620"/>
                <a:gridCol w="650240"/>
              </a:tblGrid>
              <a:tr h="260350">
                <a:tc>
                  <a:txBody>
                    <a:bodyPr/>
                    <a:p>
                      <a:pPr indent="0" algn="ctr">
                        <a:buNone/>
                      </a:pPr>
                      <a:r>
                        <a:rPr lang="en-US" sz="1400" b="1">
                          <a:solidFill>
                            <a:srgbClr val="000000"/>
                          </a:solidFill>
                          <a:latin typeface="黑体" panose="02010609060101010101" pitchFamily="2" charset="-122"/>
                          <a:ea typeface="黑体" panose="02010609060101010101" pitchFamily="2" charset="-122"/>
                          <a:cs typeface="黑体" panose="02010609060101010101" pitchFamily="2" charset="-122"/>
                        </a:rPr>
                        <a:t>年份/卷</a:t>
                      </a:r>
                      <a:endParaRPr lang="en-US" altLang="en-US" sz="14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类别</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主题</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字符数</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材料呈现</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设问</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黑体" panose="02010609060101010101" pitchFamily="2" charset="-122"/>
                          <a:ea typeface="黑体" panose="02010609060101010101" pitchFamily="2" charset="-122"/>
                        </a:rPr>
                        <a:t>示例</a:t>
                      </a:r>
                      <a:endParaRPr lang="zh-CN"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001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2017·I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自拟论题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14-17世纪中外大事年表</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材料：395</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设问：73字答案：215</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大事年表</a:t>
                      </a: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rPr>
                        <a:t>从表中提取相互关联的中外历史信息，自拟论题，并结合所学知识予以阐述。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15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2017·II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自拟论题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钟表的演变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材料：271</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设问：60字答案：126</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年表</a:t>
                      </a: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 </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rPr>
                        <a:t>从材料中提取两条或两条以上信息，拟定一个论题，并进行所拟论题进行简要阐述。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296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2017·III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自拟论题</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近代西方侵华对中国的影响</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材料：142</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设问：54</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答案：162</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历史观点</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rPr>
                        <a:t>围绕材料，结合中国近代史的具体史实，自拟论题，并就所拟论题进行阐述。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001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2018·I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现象评述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《鲁宾逊漂流记》</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材料：295</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设问：95</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答案：170</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故事梗概</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600" b="1">
                          <a:solidFill>
                            <a:srgbClr val="000000"/>
                          </a:solidFill>
                          <a:latin typeface="黑体" panose="02010609060101010101" pitchFamily="2" charset="-122"/>
                          <a:ea typeface="黑体" panose="02010609060101010101" pitchFamily="2" charset="-122"/>
                        </a:rPr>
                        <a:t>从上述梗概中提取一个情节，指出它所反映的近代早期重大历史现象，并概述和评价该历史现象。</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001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2018·II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历史启示</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汉阳铁厂发展历程</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材料：249</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设问：79</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答案：265</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企业案例</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600" b="1">
                          <a:solidFill>
                            <a:srgbClr val="000000"/>
                          </a:solidFill>
                          <a:latin typeface="黑体" panose="02010609060101010101" pitchFamily="2" charset="-122"/>
                          <a:ea typeface="黑体" panose="02010609060101010101" pitchFamily="2" charset="-122"/>
                        </a:rPr>
                        <a:t>从材料中提炼一个启示，并结合所学的中国近现代史知识以说明。</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4200">
                <a:tc>
                  <a:txBody>
                    <a:bodyPr/>
                    <a:p>
                      <a:pPr indent="0" algn="ctr">
                        <a:buNone/>
                      </a:pPr>
                      <a:r>
                        <a:rPr lang="en-US" sz="1400" b="1">
                          <a:solidFill>
                            <a:srgbClr val="000000"/>
                          </a:solidFill>
                          <a:latin typeface="黑体" panose="02010609060101010101" pitchFamily="2" charset="-122"/>
                          <a:ea typeface="黑体" panose="02010609060101010101" pitchFamily="2" charset="-122"/>
                        </a:rPr>
                        <a:t>2018·III</a:t>
                      </a:r>
                      <a:endParaRPr lang="en-US" altLang="en-US" sz="14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信息说明</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《汉书</a:t>
                      </a:r>
                      <a:r>
                        <a:rPr lang="en-US" sz="1600" b="1">
                          <a:solidFill>
                            <a:srgbClr val="000000"/>
                          </a:solidFill>
                          <a:latin typeface="黑体" panose="02010609060101010101" pitchFamily="2" charset="-122"/>
                          <a:ea typeface="黑体" panose="02010609060101010101" pitchFamily="2" charset="-122"/>
                          <a:cs typeface="黑体" panose="02010609060101010101" pitchFamily="2" charset="-122"/>
                        </a:rPr>
                        <a:t>·古今人表》</a:t>
                      </a:r>
                      <a:endParaRPr lang="en-US"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材料：113</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设问：57</a:t>
                      </a:r>
                      <a:endParaRPr lang="zh-CN"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indent="0">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答案：247</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人物表格</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600" b="1">
                          <a:solidFill>
                            <a:srgbClr val="000000"/>
                          </a:solidFill>
                          <a:latin typeface="黑体" panose="02010609060101010101" pitchFamily="2" charset="-122"/>
                          <a:ea typeface="黑体" panose="02010609060101010101" pitchFamily="2" charset="-122"/>
                          <a:cs typeface="黑体" panose="02010609060101010101" pitchFamily="2" charset="-122"/>
                        </a:rPr>
                        <a:t>对表4的内容提出自己的看法，并予以说明。</a:t>
                      </a:r>
                      <a:endParaRPr lang="zh-CN" altLang="en-US" sz="1600" b="1">
                        <a:solidFill>
                          <a:srgbClr val="000000"/>
                        </a:solidFill>
                        <a:latin typeface="黑体" panose="02010609060101010101" pitchFamily="2" charset="-122"/>
                        <a:ea typeface="黑体" panose="02010609060101010101" pitchFamily="2" charset="-122"/>
                        <a:cs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600" b="1">
                          <a:solidFill>
                            <a:srgbClr val="000000"/>
                          </a:solidFill>
                          <a:latin typeface="黑体" panose="02010609060101010101" pitchFamily="2" charset="-122"/>
                          <a:ea typeface="黑体" panose="02010609060101010101" pitchFamily="2" charset="-122"/>
                        </a:rPr>
                        <a:t>有</a:t>
                      </a:r>
                      <a:endParaRPr lang="zh-CN" altLang="en-US" sz="1600" b="1">
                        <a:solidFill>
                          <a:srgbClr val="000000"/>
                        </a:solidFill>
                        <a:latin typeface="黑体" panose="02010609060101010101" pitchFamily="2" charset="-122"/>
                        <a:ea typeface="黑体" panose="0201060906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 name="图片 4"/>
          <p:cNvPicPr/>
          <p:nvPr/>
        </p:nvPicPr>
        <p:blipFill>
          <a:blip r:embed="rId1"/>
          <a:stretch>
            <a:fillRect/>
          </a:stretch>
        </p:blipFill>
        <p:spPr>
          <a:xfrm>
            <a:off x="4572000" y="1541780"/>
            <a:ext cx="9525" cy="9525"/>
          </a:xfrm>
          <a:prstGeom prst="rect">
            <a:avLst/>
          </a:prstGeom>
          <a:noFill/>
          <a:ln w="9525">
            <a:noFill/>
          </a:ln>
        </p:spPr>
      </p:pic>
      <p:pic>
        <p:nvPicPr>
          <p:cNvPr id="6" name="图片 5"/>
          <p:cNvPicPr/>
          <p:nvPr/>
        </p:nvPicPr>
        <p:blipFill>
          <a:blip r:embed="rId1"/>
          <a:stretch>
            <a:fillRect/>
          </a:stretch>
        </p:blipFill>
        <p:spPr>
          <a:xfrm>
            <a:off x="4572000" y="2341880"/>
            <a:ext cx="9525" cy="95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20186845"/>
</p:tagLst>
</file>

<file path=ppt/tags/tag10.xml><?xml version="1.0" encoding="utf-8"?>
<p:tagLst xmlns:p="http://schemas.openxmlformats.org/presentationml/2006/main">
  <p:tag name="KSO_WM_BEAUTIFY_FLAG" val="#wm#"/>
  <p:tag name="KSO_WM_TEMPLATE_CATEGORY" val="custom"/>
  <p:tag name="KSO_WM_TEMPLATE_INDEX" val="20186845"/>
</p:tagLst>
</file>

<file path=ppt/tags/tag11.xml><?xml version="1.0" encoding="utf-8"?>
<p:tagLst xmlns:p="http://schemas.openxmlformats.org/presentationml/2006/main">
  <p:tag name="KSO_WM_BEAUTIFY_FLAG" val="#wm#"/>
  <p:tag name="KSO_WM_TEMPLATE_CATEGORY" val="custom"/>
  <p:tag name="KSO_WM_TEMPLATE_INDEX" val="20186845"/>
</p:tagLst>
</file>

<file path=ppt/tags/tag2.xml><?xml version="1.0" encoding="utf-8"?>
<p:tagLst xmlns:p="http://schemas.openxmlformats.org/presentationml/2006/main">
  <p:tag name="KSO_WM_BEAUTIFY_FLAG" val="#wm#"/>
  <p:tag name="KSO_WM_TEMPLATE_CATEGORY" val="custom"/>
  <p:tag name="KSO_WM_TEMPLATE_INDEX" val="20186845"/>
</p:tagLst>
</file>

<file path=ppt/tags/tag3.xml><?xml version="1.0" encoding="utf-8"?>
<p:tagLst xmlns:p="http://schemas.openxmlformats.org/presentationml/2006/main">
  <p:tag name="KSO_WM_BEAUTIFY_FLAG" val="#wm#"/>
  <p:tag name="KSO_WM_TEMPLATE_CATEGORY" val="custom"/>
  <p:tag name="KSO_WM_TEMPLATE_INDEX" val="20186845"/>
</p:tagLst>
</file>

<file path=ppt/tags/tag4.xml><?xml version="1.0" encoding="utf-8"?>
<p:tagLst xmlns:p="http://schemas.openxmlformats.org/presentationml/2006/main">
  <p:tag name="KSO_WM_BEAUTIFY_FLAG" val="#wm#"/>
  <p:tag name="KSO_WM_TEMPLATE_CATEGORY" val="custom"/>
  <p:tag name="KSO_WM_TEMPLATE_INDEX" val="20186845"/>
</p:tagLst>
</file>

<file path=ppt/tags/tag5.xml><?xml version="1.0" encoding="utf-8"?>
<p:tagLst xmlns:p="http://schemas.openxmlformats.org/presentationml/2006/main">
  <p:tag name="KSO_WM_BEAUTIFY_FLAG" val="#wm#"/>
  <p:tag name="KSO_WM_TEMPLATE_CATEGORY" val="custom"/>
  <p:tag name="KSO_WM_TEMPLATE_INDEX" val="20186845"/>
</p:tagLst>
</file>

<file path=ppt/tags/tag6.xml><?xml version="1.0" encoding="utf-8"?>
<p:tagLst xmlns:p="http://schemas.openxmlformats.org/presentationml/2006/main">
  <p:tag name="KSO_WM_BEAUTIFY_FLAG" val="#wm#"/>
  <p:tag name="KSO_WM_TEMPLATE_CATEGORY" val="custom"/>
  <p:tag name="KSO_WM_TEMPLATE_INDEX" val="20186845"/>
</p:tagLst>
</file>

<file path=ppt/tags/tag7.xml><?xml version="1.0" encoding="utf-8"?>
<p:tagLst xmlns:p="http://schemas.openxmlformats.org/presentationml/2006/main">
  <p:tag name="KSO_WM_BEAUTIFY_FLAG" val="#wm#"/>
  <p:tag name="KSO_WM_TEMPLATE_CATEGORY" val="custom"/>
  <p:tag name="KSO_WM_TEMPLATE_INDEX" val="20186845"/>
</p:tagLst>
</file>

<file path=ppt/tags/tag8.xml><?xml version="1.0" encoding="utf-8"?>
<p:tagLst xmlns:p="http://schemas.openxmlformats.org/presentationml/2006/main">
  <p:tag name="KSO_WM_BEAUTIFY_FLAG" val="#wm#"/>
  <p:tag name="KSO_WM_TEMPLATE_CATEGORY" val="custom"/>
  <p:tag name="KSO_WM_TEMPLATE_INDEX" val="20186845"/>
</p:tagLst>
</file>

<file path=ppt/tags/tag9.xml><?xml version="1.0" encoding="utf-8"?>
<p:tagLst xmlns:p="http://schemas.openxmlformats.org/presentationml/2006/main">
  <p:tag name="KSO_WM_BEAUTIFY_FLAG" val="#wm#"/>
  <p:tag name="KSO_WM_TEMPLATE_CATEGORY" val="custom"/>
  <p:tag name="KSO_WM_TEMPLATE_INDEX" val="201868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30070</Words>
  <Application>WPS 演示</Application>
  <PresentationFormat>全屏显示(4:3)</PresentationFormat>
  <Paragraphs>3563</Paragraphs>
  <Slides>107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107</vt:i4>
      </vt:variant>
    </vt:vector>
  </HeadingPairs>
  <TitlesOfParts>
    <vt:vector size="121" baseType="lpstr">
      <vt:lpstr>Arial</vt:lpstr>
      <vt:lpstr>宋体</vt:lpstr>
      <vt:lpstr>Wingdings</vt:lpstr>
      <vt:lpstr>黑体</vt:lpstr>
      <vt:lpstr>Times New Roman</vt:lpstr>
      <vt:lpstr>楷体</vt:lpstr>
      <vt:lpstr>Calibri</vt:lpstr>
      <vt:lpstr>微软雅黑</vt:lpstr>
      <vt:lpstr>Arial Unicode MS</vt:lpstr>
      <vt:lpstr>楷体_GB2312</vt:lpstr>
      <vt:lpstr>仿宋</vt:lpstr>
      <vt:lpstr>MS Gothic</vt:lpstr>
      <vt:lpstr>新宋体</vt:lpstr>
      <vt:lpstr>Office 主题​​</vt:lpstr>
      <vt:lpstr>2018年高考历史试题评价</vt:lpstr>
      <vt:lpstr>一、2018年高考历史试题评价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二、试题分析与命题规律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（6）北洋政府时期</vt:lpstr>
      <vt:lpstr>PowerPoint 演示文稿</vt:lpstr>
      <vt:lpstr>PowerPoint 演示文稿</vt:lpstr>
      <vt:lpstr>PowerPoint 演示文稿</vt:lpstr>
      <vt:lpstr>（7）国民政府时期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（12）高考第41题（大综合题）命题规律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2010-2018年高考全国卷选修-改革 命题规律</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GETS</dc:creator>
  <cp:lastModifiedBy>zhangxiaomin</cp:lastModifiedBy>
  <cp:revision>107</cp:revision>
  <dcterms:created xsi:type="dcterms:W3CDTF">1900-01-01T00:00:00Z</dcterms:created>
  <dcterms:modified xsi:type="dcterms:W3CDTF">2018-10-24T03:11:23Z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